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68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40CEB9C-C66F-42AB-A9C1-4127721DA2F8}" type="datetimeFigureOut">
              <a:rPr lang="en-US"/>
              <a:pPr>
                <a:defRPr/>
              </a:pPr>
              <a:t>6/24/2010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B66E126-7067-44F2-A249-658C70FD089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0C58AA-9CA8-464E-8DA1-6D41B5AC11D8}" type="slidenum">
              <a:rPr lang="en-US" smtClean="0"/>
              <a:pPr fontAlgn="base">
                <a:spcBef>
                  <a:spcPct val="0"/>
                </a:spcBef>
                <a:spcAft>
                  <a:spcPct val="0"/>
                </a:spcAft>
                <a:defRPr/>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65269EA2-DBF0-42F1-9FEF-2D31E46E65AF}" type="datetimeFigureOut">
              <a:rPr lang="en-US"/>
              <a:pPr>
                <a:defRPr/>
              </a:pPr>
              <a:t>6/24/2010</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6130BB94-4F4B-4170-9F94-A3F29CB774F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91089DB-5C0C-4F58-A623-262778F92DC6}" type="datetimeFigureOut">
              <a:rPr lang="en-US"/>
              <a:pPr>
                <a:defRPr/>
              </a:pPr>
              <a:t>6/24/2010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2DC3B3A-C320-49BE-A9C0-BC03E23233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808DD77-03CE-430D-90F6-3BB006F39718}" type="datetimeFigureOut">
              <a:rPr lang="en-US"/>
              <a:pPr>
                <a:defRPr/>
              </a:pPr>
              <a:t>6/24/2010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8CD021A-4E55-46DE-A440-21083A4F51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B81B974-4136-44E3-B2F2-013648856332}" type="datetimeFigureOut">
              <a:rPr lang="en-US"/>
              <a:pPr>
                <a:defRPr/>
              </a:pPr>
              <a:t>6/24/2010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2451285-D666-4F50-8B28-09E49436C4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7C7F29D-65EB-4484-A4D0-5E34D700FF23}" type="datetimeFigureOut">
              <a:rPr lang="en-US"/>
              <a:pPr>
                <a:defRPr/>
              </a:pPr>
              <a:t>6/24/2010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364CD3-3F95-4947-A4AF-BFFF34AF86F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56DE68D-6033-4BE6-AA65-4FBAB6326ACD}" type="datetimeFigureOut">
              <a:rPr lang="en-US"/>
              <a:pPr>
                <a:defRPr/>
              </a:pPr>
              <a:t>6/24/2010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1275CF8-BF58-4F1A-8812-D9A79BA6BB6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939D446-BDE3-425B-B23B-C60750C61C82}" type="datetimeFigureOut">
              <a:rPr lang="en-US"/>
              <a:pPr>
                <a:defRPr/>
              </a:pPr>
              <a:t>6/24/2010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D9A73DF-5902-4CB3-ABC6-D49E6FE068F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5BBCDD00-9300-40FC-B094-9EB6916F56ED}" type="datetimeFigureOut">
              <a:rPr lang="en-US"/>
              <a:pPr>
                <a:defRPr/>
              </a:pPr>
              <a:t>6/24/2010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E21D6F36-3163-4BB1-AE2F-67B72133DE5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30503F8-3540-4D7F-A7A2-2CACA891F8DB}" type="datetimeFigureOut">
              <a:rPr lang="en-US"/>
              <a:pPr>
                <a:defRPr/>
              </a:pPr>
              <a:t>6/24/2010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7D11B7E-719A-4EBC-A96A-3370731D3E3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BDFCB05-7034-46B0-9E08-3BC181A61CBA}" type="datetimeFigureOut">
              <a:rPr lang="en-US"/>
              <a:pPr>
                <a:defRPr/>
              </a:pPr>
              <a:t>6/24/2010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A443B32-E1D4-4645-A59C-75D81A1E64D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DED4699-F940-4346-B596-9B9931D86F4C}" type="datetimeFigureOut">
              <a:rPr lang="en-US"/>
              <a:pPr>
                <a:defRPr/>
              </a:pPr>
              <a:t>6/24/2010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C519FC3-19D1-46FB-BEDD-AA385867603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BC6BBC28-C2C9-4519-8C44-E2472EF2A2FD}" type="datetimeFigureOut">
              <a:rPr lang="en-US"/>
              <a:pPr>
                <a:defRPr/>
              </a:pPr>
              <a:t>6/24/2010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708C6285-6077-4E91-BDE7-C54315FD198B}" type="slidenum">
              <a:rPr lang="en-US"/>
              <a:pPr>
                <a:defRPr/>
              </a:pPr>
              <a:t>‹#›</a:t>
            </a:fld>
            <a:endParaRPr 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25" r:id="rId1"/>
    <p:sldLayoutId id="2147483717" r:id="rId2"/>
    <p:sldLayoutId id="2147483726" r:id="rId3"/>
    <p:sldLayoutId id="2147483718" r:id="rId4"/>
    <p:sldLayoutId id="2147483719" r:id="rId5"/>
    <p:sldLayoutId id="2147483720" r:id="rId6"/>
    <p:sldLayoutId id="2147483721" r:id="rId7"/>
    <p:sldLayoutId id="2147483722" r:id="rId8"/>
    <p:sldLayoutId id="2147483727" r:id="rId9"/>
    <p:sldLayoutId id="2147483723" r:id="rId10"/>
    <p:sldLayoutId id="214748372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199"/>
            <a:ext cx="7772400" cy="2286001"/>
          </a:xfrm>
        </p:spPr>
        <p:txBody>
          <a:bodyPr/>
          <a:lstStyle/>
          <a:p>
            <a:pPr eaLnBrk="1" fontAlgn="auto" hangingPunct="1">
              <a:spcAft>
                <a:spcPts val="0"/>
              </a:spcAft>
              <a:defRPr/>
            </a:pPr>
            <a:r>
              <a:rPr lang="en-US" dirty="0" smtClean="0"/>
              <a:t>EARTH SCIENCE</a:t>
            </a:r>
            <a:br>
              <a:rPr lang="en-US" dirty="0" smtClean="0"/>
            </a:br>
            <a:r>
              <a:rPr lang="en-US" dirty="0" smtClean="0"/>
              <a:t>SUMMER ASSIGNMENT</a:t>
            </a:r>
            <a:endParaRPr lang="en-US" dirty="0"/>
          </a:p>
        </p:txBody>
      </p:sp>
      <p:sp>
        <p:nvSpPr>
          <p:cNvPr id="6147" name="Subtitle 2"/>
          <p:cNvSpPr>
            <a:spLocks noGrp="1"/>
          </p:cNvSpPr>
          <p:nvPr>
            <p:ph type="subTitle" idx="1"/>
          </p:nvPr>
        </p:nvSpPr>
        <p:spPr>
          <a:xfrm>
            <a:off x="533400" y="3228975"/>
            <a:ext cx="7854950" cy="1752600"/>
          </a:xfrm>
        </p:spPr>
        <p:txBody>
          <a:bodyPr/>
          <a:lstStyle/>
          <a:p>
            <a:pPr marR="0" eaLnBrk="1" hangingPunct="1"/>
            <a:endParaRPr lang="en-US" dirty="0" smtClean="0"/>
          </a:p>
        </p:txBody>
      </p:sp>
      <p:pic>
        <p:nvPicPr>
          <p:cNvPr id="6148" name="Picture 3" descr="EHS Pictures 093.jpg"/>
          <p:cNvPicPr>
            <a:picLocks noChangeAspect="1"/>
          </p:cNvPicPr>
          <p:nvPr/>
        </p:nvPicPr>
        <p:blipFill>
          <a:blip r:embed="rId2"/>
          <a:srcRect/>
          <a:stretch>
            <a:fillRect/>
          </a:stretch>
        </p:blipFill>
        <p:spPr bwMode="auto">
          <a:xfrm>
            <a:off x="0" y="2819400"/>
            <a:ext cx="91440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eaLnBrk="1" hangingPunct="1"/>
            <a:r>
              <a:rPr lang="en-US" sz="1400" smtClean="0"/>
              <a:t>What did he or she discover?_________________________________________________________</a:t>
            </a:r>
          </a:p>
          <a:p>
            <a:pPr eaLnBrk="1" hangingPunct="1"/>
            <a:r>
              <a:rPr lang="en-US" sz="14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eaLnBrk="1" hangingPunct="1"/>
            <a:endParaRPr lang="en-US" sz="1400" smtClean="0"/>
          </a:p>
          <a:p>
            <a:pPr eaLnBrk="1" hangingPunct="1"/>
            <a:r>
              <a:rPr lang="en-US" sz="1400" smtClean="0"/>
              <a:t>How was this accepted by </a:t>
            </a:r>
          </a:p>
          <a:p>
            <a:pPr eaLnBrk="1" hangingPunct="1"/>
            <a:r>
              <a:rPr lang="en-US" sz="1400" smtClean="0"/>
              <a:t>A. The Church ( if applicable)__________________________________________________________</a:t>
            </a:r>
          </a:p>
          <a:p>
            <a:pPr eaLnBrk="1" hangingPunct="1"/>
            <a:r>
              <a:rPr lang="en-US" sz="1400" smtClean="0"/>
              <a:t>______________________________________________________________________________________________________________________________________________________________________________</a:t>
            </a:r>
          </a:p>
          <a:p>
            <a:pPr eaLnBrk="1" hangingPunct="1"/>
            <a:r>
              <a:rPr lang="en-US" sz="1400" smtClean="0"/>
              <a:t>B. The scientific community?____________________________________________________________</a:t>
            </a:r>
          </a:p>
          <a:p>
            <a:pPr eaLnBrk="1" hangingPunct="1"/>
            <a:r>
              <a:rPr lang="en-US" sz="14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eaLnBrk="1" hangingPunct="1"/>
            <a:r>
              <a:rPr lang="en-US" sz="1400" smtClean="0"/>
              <a:t>C. The public __________________________________________________________________________</a:t>
            </a:r>
          </a:p>
          <a:p>
            <a:pPr eaLnBrk="1" hangingPunct="1"/>
            <a:r>
              <a:rPr lang="en-US" sz="1400" smtClean="0"/>
              <a:t>_____________________________________________________________________________________</a:t>
            </a:r>
          </a:p>
          <a:p>
            <a:pPr eaLnBrk="1" hangingPunct="1"/>
            <a:endParaRPr lang="en-US" sz="1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eaLnBrk="1" hangingPunct="1"/>
            <a:r>
              <a:rPr lang="en-US" sz="1400" dirty="0" smtClean="0"/>
              <a:t>Was he or she able to get funding to continue their work?____________________________________</a:t>
            </a:r>
          </a:p>
          <a:p>
            <a:pPr eaLnBrk="1" hangingPunct="1"/>
            <a:r>
              <a:rPr lang="en-US" sz="1400" dirty="0" smtClean="0"/>
              <a:t>____________________________________________________________________________________</a:t>
            </a:r>
          </a:p>
          <a:p>
            <a:pPr eaLnBrk="1" hangingPunct="1"/>
            <a:r>
              <a:rPr lang="en-US" sz="1400" dirty="0" smtClean="0"/>
              <a:t>Who backed them with the funding?_________________________________________________</a:t>
            </a:r>
          </a:p>
          <a:p>
            <a:pPr eaLnBrk="1" hangingPunct="1"/>
            <a:r>
              <a:rPr lang="en-US" sz="1400" dirty="0" smtClean="0"/>
              <a:t>_________________________________________________________________________________</a:t>
            </a:r>
          </a:p>
          <a:p>
            <a:pPr eaLnBrk="1" hangingPunct="1"/>
            <a:endParaRPr lang="en-US" sz="1400" dirty="0" smtClean="0"/>
          </a:p>
          <a:p>
            <a:pPr eaLnBrk="1" hangingPunct="1"/>
            <a:r>
              <a:rPr lang="en-US" sz="1400" dirty="0" smtClean="0"/>
              <a:t>Why was their work so significant to the field of Earth Science?______________________________</a:t>
            </a:r>
          </a:p>
          <a:p>
            <a:pPr eaLnBrk="1" hangingPunct="1"/>
            <a:r>
              <a:rPr lang="en-US"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eaLnBrk="1" hangingPunct="1"/>
            <a:r>
              <a:rPr lang="en-US" sz="1400" dirty="0" smtClean="0"/>
              <a:t>How did you feel about this scientist?_________________________________________________</a:t>
            </a:r>
          </a:p>
          <a:p>
            <a:pPr eaLnBrk="1" hangingPunct="1"/>
            <a:r>
              <a:rPr lang="en-US"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smtClean="0"/>
              <a:t>   </a:t>
            </a:r>
            <a:r>
              <a:rPr lang="en-US" b="1" u="sng" smtClean="0"/>
              <a:t>ACTIVITY  PACKET</a:t>
            </a:r>
          </a:p>
        </p:txBody>
      </p:sp>
      <p:sp>
        <p:nvSpPr>
          <p:cNvPr id="17411" name="Content Placeholder 2"/>
          <p:cNvSpPr>
            <a:spLocks noGrp="1"/>
          </p:cNvSpPr>
          <p:nvPr>
            <p:ph idx="1"/>
          </p:nvPr>
        </p:nvSpPr>
        <p:spPr>
          <a:xfrm>
            <a:off x="457200" y="2133600"/>
            <a:ext cx="8229600" cy="4191000"/>
          </a:xfrm>
        </p:spPr>
        <p:txBody>
          <a:bodyPr/>
          <a:lstStyle/>
          <a:p>
            <a:pPr eaLnBrk="1" hangingPunct="1"/>
            <a:r>
              <a:rPr lang="en-US" sz="1400" dirty="0" smtClean="0"/>
              <a:t>Student  Name _______________________________________</a:t>
            </a:r>
          </a:p>
          <a:p>
            <a:pPr eaLnBrk="1" hangingPunct="1"/>
            <a:endParaRPr lang="en-US" sz="1400" dirty="0" smtClean="0"/>
          </a:p>
          <a:p>
            <a:pPr eaLnBrk="1" hangingPunct="1">
              <a:buFont typeface="Wingdings 2" pitchFamily="18" charset="2"/>
              <a:buNone/>
            </a:pPr>
            <a:r>
              <a:rPr lang="en-US" sz="1400" dirty="0" smtClean="0"/>
              <a:t>                                                           MATH</a:t>
            </a:r>
          </a:p>
          <a:p>
            <a:pPr eaLnBrk="1" hangingPunct="1"/>
            <a:r>
              <a:rPr lang="en-US" sz="1400" dirty="0" smtClean="0"/>
              <a:t>MAKING GRAPHS</a:t>
            </a:r>
          </a:p>
          <a:p>
            <a:pPr eaLnBrk="1" hangingPunct="1"/>
            <a:endParaRPr lang="en-US" sz="1400" dirty="0" smtClean="0"/>
          </a:p>
          <a:p>
            <a:pPr eaLnBrk="1" hangingPunct="1"/>
            <a:endParaRPr lang="en-US" sz="1400" dirty="0" smtClean="0"/>
          </a:p>
          <a:p>
            <a:pPr eaLnBrk="1" hangingPunct="1"/>
            <a:endParaRPr lang="en-US" sz="1400" dirty="0" smtClean="0"/>
          </a:p>
          <a:p>
            <a:pPr eaLnBrk="1" hangingPunct="1"/>
            <a:endParaRPr lang="en-US" sz="1400" dirty="0" smtClean="0"/>
          </a:p>
          <a:p>
            <a:pPr eaLnBrk="1" hangingPunct="1"/>
            <a:r>
              <a:rPr lang="en-US" sz="1400" dirty="0" smtClean="0"/>
              <a:t>Katherine and Alberto placed a thermometer in a sunny place and recorded t.  Using the findings from their recordings, the temperature every hour throughout the day.  Using their findings  from their recordings, draw a line graph to show the temperature change.</a:t>
            </a:r>
          </a:p>
          <a:p>
            <a:pPr eaLnBrk="1" hangingPunct="1"/>
            <a:endParaRPr lang="en-US" sz="1400" dirty="0" smtClean="0"/>
          </a:p>
          <a:p>
            <a:pPr eaLnBrk="1" hangingPunct="1"/>
            <a:r>
              <a:rPr lang="en-US" sz="1400" dirty="0" smtClean="0"/>
              <a:t>Findings:   8 a.m. 12 degrees C, 10:00 a.m. 18 degrees C ,  noon 20 degrees C, 2 pm 27 degrees C,</a:t>
            </a:r>
          </a:p>
          <a:p>
            <a:pPr eaLnBrk="1" hangingPunct="1"/>
            <a:r>
              <a:rPr lang="en-US" sz="1400" dirty="0" smtClean="0"/>
              <a:t>                   4 pm  21 degrees C, 6 pm 19 degrees C</a:t>
            </a:r>
          </a:p>
          <a:p>
            <a:pPr eaLnBrk="1" hangingPunct="1"/>
            <a:endParaRPr lang="en-US" sz="1400" dirty="0" smtClean="0"/>
          </a:p>
          <a:p>
            <a:pPr eaLnBrk="1" hangingPunct="1"/>
            <a:endParaRPr lang="en-US" sz="1400" dirty="0" smtClean="0"/>
          </a:p>
          <a:p>
            <a:pPr eaLnBrk="1" hangingPunct="1"/>
            <a:endParaRPr lang="en-US" sz="1400" dirty="0" smtClean="0"/>
          </a:p>
        </p:txBody>
      </p:sp>
      <p:graphicFrame>
        <p:nvGraphicFramePr>
          <p:cNvPr id="5" name="Table 4"/>
          <p:cNvGraphicFramePr>
            <a:graphicFrameLocks noGrp="1"/>
          </p:cNvGraphicFramePr>
          <p:nvPr/>
        </p:nvGraphicFramePr>
        <p:xfrm>
          <a:off x="1371600" y="3581400"/>
          <a:ext cx="6172200" cy="365760"/>
        </p:xfrm>
        <a:graphic>
          <a:graphicData uri="http://schemas.openxmlformats.org/drawingml/2006/table">
            <a:tbl>
              <a:tblPr firstRow="1" bandRow="1">
                <a:tableStyleId>{5C22544A-7EE6-4342-B048-85BDC9FD1C3A}</a:tableStyleId>
              </a:tblPr>
              <a:tblGrid>
                <a:gridCol w="6172200"/>
              </a:tblGrid>
              <a:tr h="0">
                <a:tc>
                  <a:txBody>
                    <a:bodyPr/>
                    <a:lstStyle/>
                    <a:p>
                      <a:r>
                        <a:rPr lang="en-US" dirty="0" smtClean="0"/>
                        <a:t>How much temperature change is there during the day?</a:t>
                      </a: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smtClean="0"/>
              <a:t> Graph Title:</a:t>
            </a:r>
          </a:p>
        </p:txBody>
      </p:sp>
      <p:graphicFrame>
        <p:nvGraphicFramePr>
          <p:cNvPr id="1026" name="Content Placeholder 3"/>
          <p:cNvGraphicFramePr>
            <a:graphicFrameLocks noGrp="1"/>
          </p:cNvGraphicFramePr>
          <p:nvPr>
            <p:ph idx="1"/>
          </p:nvPr>
        </p:nvGraphicFramePr>
        <p:xfrm>
          <a:off x="5105400" y="457200"/>
          <a:ext cx="3657600" cy="884238"/>
        </p:xfrm>
        <a:graphic>
          <a:graphicData uri="http://schemas.openxmlformats.org/presentationml/2006/ole">
            <p:oleObj spid="_x0000_s1026" r:id="rId4" imgW="8230313" imgH="4389500" progId="Excel.Sheet.8">
              <p:embed/>
            </p:oleObj>
          </a:graphicData>
        </a:graphic>
      </p:graphicFrame>
      <p:sp>
        <p:nvSpPr>
          <p:cNvPr id="1028" name="Line 6"/>
          <p:cNvSpPr>
            <a:spLocks noChangeShapeType="1"/>
          </p:cNvSpPr>
          <p:nvPr/>
        </p:nvSpPr>
        <p:spPr bwMode="auto">
          <a:xfrm>
            <a:off x="1524000" y="2362200"/>
            <a:ext cx="0" cy="3276600"/>
          </a:xfrm>
          <a:prstGeom prst="line">
            <a:avLst/>
          </a:prstGeom>
          <a:noFill/>
          <a:ln w="9525">
            <a:solidFill>
              <a:schemeClr val="tx1"/>
            </a:solidFill>
            <a:round/>
            <a:headEnd/>
            <a:tailEnd/>
          </a:ln>
        </p:spPr>
        <p:txBody>
          <a:bodyPr/>
          <a:lstStyle/>
          <a:p>
            <a:endParaRPr lang="en-US"/>
          </a:p>
        </p:txBody>
      </p:sp>
      <p:sp>
        <p:nvSpPr>
          <p:cNvPr id="1029" name="Line 7"/>
          <p:cNvSpPr>
            <a:spLocks noChangeShapeType="1"/>
          </p:cNvSpPr>
          <p:nvPr/>
        </p:nvSpPr>
        <p:spPr bwMode="auto">
          <a:xfrm>
            <a:off x="1524000" y="5638800"/>
            <a:ext cx="5867400" cy="0"/>
          </a:xfrm>
          <a:prstGeom prst="line">
            <a:avLst/>
          </a:prstGeom>
          <a:noFill/>
          <a:ln w="9525">
            <a:solidFill>
              <a:schemeClr val="tx1"/>
            </a:solidFill>
            <a:round/>
            <a:headEnd/>
            <a:tailEnd/>
          </a:ln>
        </p:spPr>
        <p:txBody>
          <a:bodyPr/>
          <a:lstStyle/>
          <a:p>
            <a:endParaRPr lang="en-US"/>
          </a:p>
        </p:txBody>
      </p:sp>
      <p:sp>
        <p:nvSpPr>
          <p:cNvPr id="1030" name="Text Box 8"/>
          <p:cNvSpPr txBox="1">
            <a:spLocks noChangeArrowheads="1"/>
          </p:cNvSpPr>
          <p:nvPr/>
        </p:nvSpPr>
        <p:spPr bwMode="auto">
          <a:xfrm>
            <a:off x="3886200" y="5791200"/>
            <a:ext cx="2514600" cy="366713"/>
          </a:xfrm>
          <a:prstGeom prst="rect">
            <a:avLst/>
          </a:prstGeom>
          <a:noFill/>
          <a:ln w="9525">
            <a:noFill/>
            <a:miter lim="800000"/>
            <a:headEnd/>
            <a:tailEnd/>
          </a:ln>
        </p:spPr>
        <p:txBody>
          <a:bodyPr>
            <a:spAutoFit/>
          </a:bodyPr>
          <a:lstStyle/>
          <a:p>
            <a:pPr>
              <a:spcBef>
                <a:spcPct val="50000"/>
              </a:spcBef>
            </a:pPr>
            <a:r>
              <a:rPr lang="en-US" b="1"/>
              <a:t>TIME</a:t>
            </a:r>
          </a:p>
        </p:txBody>
      </p:sp>
      <p:sp>
        <p:nvSpPr>
          <p:cNvPr id="1031" name="Text Box 9"/>
          <p:cNvSpPr txBox="1">
            <a:spLocks noChangeArrowheads="1"/>
          </p:cNvSpPr>
          <p:nvPr/>
        </p:nvSpPr>
        <p:spPr bwMode="auto">
          <a:xfrm rot="-5400000">
            <a:off x="-7143" y="3588543"/>
            <a:ext cx="2209800" cy="366713"/>
          </a:xfrm>
          <a:prstGeom prst="rect">
            <a:avLst/>
          </a:prstGeom>
          <a:noFill/>
          <a:ln w="9525">
            <a:noFill/>
            <a:miter lim="800000"/>
            <a:headEnd/>
            <a:tailEnd/>
          </a:ln>
        </p:spPr>
        <p:txBody>
          <a:bodyPr>
            <a:spAutoFit/>
          </a:bodyPr>
          <a:lstStyle/>
          <a:p>
            <a:pPr>
              <a:spcBef>
                <a:spcPct val="50000"/>
              </a:spcBef>
            </a:pPr>
            <a:r>
              <a:rPr lang="en-US" b="1"/>
              <a:t>TEMPERATURE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685800"/>
            <a:ext cx="8229600" cy="1143000"/>
          </a:xfrm>
        </p:spPr>
        <p:txBody>
          <a:bodyPr/>
          <a:lstStyle/>
          <a:p>
            <a:pPr algn="ctr" eaLnBrk="1" hangingPunct="1"/>
            <a:r>
              <a:rPr lang="en-US" b="1" u="sng" smtClean="0"/>
              <a:t>Bar Graphs</a:t>
            </a:r>
          </a:p>
        </p:txBody>
      </p:sp>
      <p:graphicFrame>
        <p:nvGraphicFramePr>
          <p:cNvPr id="18457" name="Group 25"/>
          <p:cNvGraphicFramePr>
            <a:graphicFrameLocks noGrp="1"/>
          </p:cNvGraphicFramePr>
          <p:nvPr>
            <p:ph idx="1"/>
          </p:nvPr>
        </p:nvGraphicFramePr>
        <p:xfrm>
          <a:off x="457200" y="1981200"/>
          <a:ext cx="8229600" cy="1981200"/>
        </p:xfrm>
        <a:graphic>
          <a:graphicData uri="http://schemas.openxmlformats.org/drawingml/2006/table">
            <a:tbl>
              <a:tblPr/>
              <a:tblGrid>
                <a:gridCol w="8229600"/>
              </a:tblGrid>
              <a:tr h="1981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nstantia" pitchFamily="18" charset="0"/>
                        </a:rPr>
                        <a:t>How much precipitation was there this week?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nstant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nstantia" pitchFamily="18" charset="0"/>
                        </a:rPr>
                        <a:t>Ryan and Alice made a rain gauge with an old soda bottle .  Draw a bar graph to show their results.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nstant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8441" name="Text Box 37"/>
          <p:cNvSpPr txBox="1">
            <a:spLocks noChangeArrowheads="1"/>
          </p:cNvSpPr>
          <p:nvPr/>
        </p:nvSpPr>
        <p:spPr bwMode="auto">
          <a:xfrm>
            <a:off x="1371600" y="4038600"/>
            <a:ext cx="5410200" cy="366713"/>
          </a:xfrm>
          <a:prstGeom prst="rect">
            <a:avLst/>
          </a:prstGeom>
          <a:noFill/>
          <a:ln w="9525">
            <a:noFill/>
            <a:miter lim="800000"/>
            <a:headEnd/>
            <a:tailEnd/>
          </a:ln>
        </p:spPr>
        <p:txBody>
          <a:bodyPr>
            <a:spAutoFit/>
          </a:bodyPr>
          <a:lstStyle/>
          <a:p>
            <a:pPr algn="ctr">
              <a:spcBef>
                <a:spcPct val="50000"/>
              </a:spcBef>
            </a:pPr>
            <a:r>
              <a:rPr lang="en-US" b="1"/>
              <a:t>See Next Page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dirty="0" smtClean="0"/>
          </a:p>
        </p:txBody>
      </p:sp>
      <p:sp>
        <p:nvSpPr>
          <p:cNvPr id="19459" name="Content Placeholder 2"/>
          <p:cNvSpPr>
            <a:spLocks noGrp="1"/>
          </p:cNvSpPr>
          <p:nvPr>
            <p:ph idx="1"/>
          </p:nvPr>
        </p:nvSpPr>
        <p:spPr>
          <a:xfrm>
            <a:off x="457200" y="1447800"/>
            <a:ext cx="8229600" cy="4389437"/>
          </a:xfrm>
        </p:spPr>
        <p:txBody>
          <a:bodyPr/>
          <a:lstStyle/>
          <a:p>
            <a:pPr eaLnBrk="1" hangingPunct="1">
              <a:buNone/>
            </a:pPr>
            <a:r>
              <a:rPr lang="en-US" sz="1400" dirty="0" smtClean="0"/>
              <a:t>	On Monday, the rain gauge was filled to the 1-cm mark.  They dumped out the water after they recorded their findings.  Tuesday, Wednesday and Thursday night, they checked their rain gauge and found that the water had reached between 4 cm and 5 cm  marks.  On Saturday , the water reached the 2 cm mark.  There was no water in the rain gauge on Sunday.</a:t>
            </a:r>
          </a:p>
          <a:p>
            <a:pPr eaLnBrk="1" hangingPunct="1"/>
            <a:endParaRPr lang="en-US" sz="1400" dirty="0" smtClean="0"/>
          </a:p>
          <a:p>
            <a:pPr eaLnBrk="1" hangingPunct="1"/>
            <a:endParaRPr lang="en-US" sz="1400" dirty="0" smtClean="0"/>
          </a:p>
        </p:txBody>
      </p:sp>
      <p:graphicFrame>
        <p:nvGraphicFramePr>
          <p:cNvPr id="4" name="Table 3"/>
          <p:cNvGraphicFramePr>
            <a:graphicFrameLocks noGrp="1"/>
          </p:cNvGraphicFramePr>
          <p:nvPr/>
        </p:nvGraphicFramePr>
        <p:xfrm>
          <a:off x="1219200" y="2895600"/>
          <a:ext cx="6095999" cy="370840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Mon</a:t>
                      </a:r>
                      <a:endParaRPr lang="en-US" dirty="0"/>
                    </a:p>
                  </a:txBody>
                  <a:tcPr/>
                </a:tc>
                <a:tc>
                  <a:txBody>
                    <a:bodyPr/>
                    <a:lstStyle/>
                    <a:p>
                      <a:r>
                        <a:rPr lang="en-US" dirty="0" smtClean="0"/>
                        <a:t>Tue</a:t>
                      </a:r>
                      <a:endParaRPr lang="en-US" dirty="0"/>
                    </a:p>
                  </a:txBody>
                  <a:tcPr/>
                </a:tc>
                <a:tc>
                  <a:txBody>
                    <a:bodyPr/>
                    <a:lstStyle/>
                    <a:p>
                      <a:r>
                        <a:rPr lang="en-US" dirty="0" smtClean="0"/>
                        <a:t>Wed</a:t>
                      </a:r>
                      <a:endParaRPr lang="en-US" dirty="0"/>
                    </a:p>
                  </a:txBody>
                  <a:tcPr/>
                </a:tc>
                <a:tc>
                  <a:txBody>
                    <a:bodyPr/>
                    <a:lstStyle/>
                    <a:p>
                      <a:r>
                        <a:rPr lang="en-US" dirty="0" err="1" smtClean="0"/>
                        <a:t>Thur</a:t>
                      </a:r>
                      <a:endParaRPr lang="en-US" dirty="0"/>
                    </a:p>
                  </a:txBody>
                  <a:tcPr/>
                </a:tc>
                <a:tc>
                  <a:txBody>
                    <a:bodyPr/>
                    <a:lstStyle/>
                    <a:p>
                      <a:r>
                        <a:rPr lang="en-US" dirty="0" smtClean="0"/>
                        <a:t>Fri</a:t>
                      </a:r>
                      <a:endParaRPr lang="en-US" dirty="0"/>
                    </a:p>
                  </a:txBody>
                  <a:tcPr/>
                </a:tc>
                <a:tc>
                  <a:txBody>
                    <a:bodyPr/>
                    <a:lstStyle/>
                    <a:p>
                      <a:r>
                        <a:rPr lang="en-US" dirty="0" smtClean="0"/>
                        <a:t>Sat</a:t>
                      </a:r>
                      <a:endParaRPr lang="en-US" dirty="0"/>
                    </a:p>
                  </a:txBody>
                  <a:tcPr/>
                </a:tc>
                <a:tc>
                  <a:txBody>
                    <a:bodyPr/>
                    <a:lstStyle/>
                    <a:p>
                      <a:r>
                        <a:rPr lang="en-US" dirty="0" smtClean="0"/>
                        <a:t>Sun</a:t>
                      </a:r>
                      <a:endParaRPr lang="en-US"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eaLnBrk="1" hangingPunct="1"/>
            <a:r>
              <a:rPr lang="en-US" b="1" u="sng" smtClean="0"/>
              <a:t>Is This a Good Experiment?</a:t>
            </a:r>
          </a:p>
        </p:txBody>
      </p:sp>
      <p:sp>
        <p:nvSpPr>
          <p:cNvPr id="20483" name="Content Placeholder 2"/>
          <p:cNvSpPr>
            <a:spLocks noGrp="1"/>
          </p:cNvSpPr>
          <p:nvPr>
            <p:ph idx="1"/>
          </p:nvPr>
        </p:nvSpPr>
        <p:spPr/>
        <p:txBody>
          <a:bodyPr/>
          <a:lstStyle/>
          <a:p>
            <a:pPr eaLnBrk="1" hangingPunct="1"/>
            <a:r>
              <a:rPr lang="en-US" smtClean="0"/>
              <a:t>Answer the following:</a:t>
            </a:r>
          </a:p>
          <a:p>
            <a:pPr eaLnBrk="1" hangingPunct="1"/>
            <a:r>
              <a:rPr lang="en-US" sz="1400" smtClean="0"/>
              <a:t>1.  Sam and Noni  were interested in colors.  They decided to conduct an experiment to see if different colors moved at different rates.  They used a black pen and made a mark in the middle of a paper towel.  They set the towel on a plate and dropped four drops of water on the ink mark.  They noticed</a:t>
            </a:r>
          </a:p>
          <a:p>
            <a:pPr eaLnBrk="1" hangingPunct="1">
              <a:buFont typeface="Wingdings 2" pitchFamily="18" charset="2"/>
              <a:buNone/>
            </a:pPr>
            <a:r>
              <a:rPr lang="en-US" sz="1400" smtClean="0"/>
              <a:t>       that the colors separated and spread out on the paper towel.  After four minutes, the colors stopped spreading out.  They observed that the ink had made rings with the darker colors on the outside of the circle.  Is this a good experiment?  Why or why not?_____________________________________</a:t>
            </a:r>
          </a:p>
          <a:p>
            <a:pPr eaLnBrk="1" hangingPunct="1">
              <a:buFont typeface="Wingdings 2" pitchFamily="18" charset="2"/>
              <a:buNone/>
            </a:pPr>
            <a:r>
              <a:rPr lang="en-US" sz="140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eaLnBrk="1" hangingPunct="1">
              <a:buFont typeface="Wingdings 2" pitchFamily="18" charset="2"/>
              <a:buNone/>
            </a:pPr>
            <a:endParaRPr lang="en-US" sz="1400" smtClean="0"/>
          </a:p>
          <a:p>
            <a:pPr eaLnBrk="1" hangingPunct="1">
              <a:buFont typeface="Wingdings 2" pitchFamily="18" charset="2"/>
              <a:buNone/>
            </a:pPr>
            <a:r>
              <a:rPr lang="en-US" sz="1400" smtClean="0"/>
              <a:t>2.  Miguel was interested in how different materials soaked up water.  He looked inside his mother’s scrap material bag and found lots of different kinds of fabric.  They came in all kinds of shapes and sizes.  He tacked the different fabrics on a board and hung the board over a basin of water so that they were hanging in the water at different points.  It was interesting to see how the water crept up all the different fabrics.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1400" dirty="0" smtClean="0"/>
              <a:t>Is this a good experiment?  Why or Why not?_______________________________________________</a:t>
            </a:r>
          </a:p>
          <a:p>
            <a:pPr>
              <a:defRPr/>
            </a:pPr>
            <a:r>
              <a:rPr lang="en-US"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defRPr/>
            </a:pPr>
            <a:endParaRPr lang="en-US" sz="1400" dirty="0" smtClean="0"/>
          </a:p>
          <a:p>
            <a:pPr>
              <a:defRPr/>
            </a:pPr>
            <a:r>
              <a:rPr lang="en-US" sz="1400" dirty="0" err="1" smtClean="0"/>
              <a:t>Latrice</a:t>
            </a:r>
            <a:r>
              <a:rPr lang="en-US" sz="1400" dirty="0" smtClean="0"/>
              <a:t> and Frank knew about corrosion, the process by which different  metals break down.  </a:t>
            </a:r>
          </a:p>
          <a:p>
            <a:pPr>
              <a:defRPr/>
            </a:pPr>
            <a:r>
              <a:rPr lang="en-US" sz="1400" dirty="0" smtClean="0"/>
              <a:t>They wanted to know if copper or silver corroded faster.  They put a penny in a glass of lemon juice and a dia.  They plan to see which coin corrodes  the most after a week.  Is this a good experiment?  Why or Why not?__________________________________________________________________</a:t>
            </a:r>
          </a:p>
          <a:p>
            <a:pPr>
              <a:defRPr/>
            </a:pPr>
            <a:r>
              <a:rPr lang="en-US"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a:t>
            </a:r>
          </a:p>
          <a:p>
            <a:pPr>
              <a:defRPr/>
            </a:pPr>
            <a:endParaRPr lang="en-US" sz="1400" dirty="0" smtClean="0"/>
          </a:p>
          <a:p>
            <a:pPr>
              <a:defRPr/>
            </a:pPr>
            <a:r>
              <a:rPr lang="en-US" sz="1400" dirty="0" smtClean="0"/>
              <a:t>Try this experiment to see how well the same kind of plant grows in different soil:</a:t>
            </a:r>
          </a:p>
          <a:p>
            <a:pPr marL="342900" indent="-342900">
              <a:defRPr/>
            </a:pPr>
            <a:r>
              <a:rPr lang="en-US" sz="1400" dirty="0" smtClean="0"/>
              <a:t>Fill the first pot with soil.  Fill the second pot with equal parts of soil and powdered clay.  Fill the third pot with equal parts soil and sand</a:t>
            </a:r>
          </a:p>
          <a:p>
            <a:pPr marL="342900" indent="-342900">
              <a:defRPr/>
            </a:pPr>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r>
              <a:rPr lang="en-US" sz="1400" smtClean="0"/>
              <a:t>Use a pencil to make three small holes in the soil of each pot.  Drop a bean into each hole in the soil of the pot.  Label the pots.</a:t>
            </a:r>
          </a:p>
          <a:p>
            <a:r>
              <a:rPr lang="en-US" sz="1400" smtClean="0"/>
              <a:t>Place the pots in different parts of the house, and water them every day.</a:t>
            </a:r>
          </a:p>
          <a:p>
            <a:r>
              <a:rPr lang="en-US" sz="1400" smtClean="0"/>
              <a:t>When the seedlings start to grow, measure their height, count the number of leaves and look at</a:t>
            </a:r>
          </a:p>
          <a:p>
            <a:pPr>
              <a:buFont typeface="Wingdings 2" pitchFamily="18" charset="2"/>
              <a:buNone/>
            </a:pPr>
            <a:r>
              <a:rPr lang="en-US" sz="1400" smtClean="0"/>
              <a:t>      their color.</a:t>
            </a:r>
          </a:p>
          <a:p>
            <a:pPr>
              <a:buFont typeface="Wingdings 2" pitchFamily="18" charset="2"/>
              <a:buNone/>
            </a:pPr>
            <a:r>
              <a:rPr lang="en-US" sz="1400" smtClean="0"/>
              <a:t>Is this a good experiment Why or Why not?_______________________________________________</a:t>
            </a:r>
          </a:p>
          <a:p>
            <a:pPr>
              <a:buFont typeface="Wingdings 2" pitchFamily="18" charset="2"/>
              <a:buNone/>
            </a:pPr>
            <a:r>
              <a:rPr lang="en-US" sz="1400" smtClean="0"/>
              <a:t>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buFont typeface="Wingdings 2" pitchFamily="18" charset="2"/>
              <a:buNone/>
            </a:pPr>
            <a:endParaRPr lang="en-US" sz="1400" smtClean="0"/>
          </a:p>
          <a:p>
            <a:pPr>
              <a:buFont typeface="Wingdings 2" pitchFamily="18" charset="2"/>
              <a:buNone/>
            </a:pPr>
            <a:r>
              <a:rPr lang="en-US" sz="1400" smtClean="0"/>
              <a:t>Trinh wanted to know if sand or gravel filtered water better.  She put 250 g of sand in one filter, and 250 g in another.  She then poured dirty water over the filters.  She decided the sand  filter got the water cleaner.    Was this a good experiment?  Why or Why not? __________________________________</a:t>
            </a:r>
          </a:p>
          <a:p>
            <a:pPr>
              <a:buFont typeface="Wingdings 2" pitchFamily="18" charset="2"/>
              <a:buNone/>
            </a:pPr>
            <a:r>
              <a:rPr lang="en-US" sz="1400" smtClean="0"/>
              <a:t>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 </a:t>
            </a:r>
          </a:p>
        </p:txBody>
      </p:sp>
      <p:graphicFrame>
        <p:nvGraphicFramePr>
          <p:cNvPr id="23563" name="Group 11"/>
          <p:cNvGraphicFramePr>
            <a:graphicFrameLocks noGrp="1"/>
          </p:cNvGraphicFramePr>
          <p:nvPr>
            <p:ph idx="1"/>
          </p:nvPr>
        </p:nvGraphicFramePr>
        <p:xfrm>
          <a:off x="762000" y="1143000"/>
          <a:ext cx="8001000" cy="5577840"/>
        </p:xfrm>
        <a:graphic>
          <a:graphicData uri="http://schemas.openxmlformats.org/drawingml/2006/table">
            <a:tbl>
              <a:tblPr/>
              <a:tblGrid>
                <a:gridCol w="8001000"/>
              </a:tblGrid>
              <a:tr h="5486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onstantia" pitchFamily="18" charset="0"/>
                        </a:rPr>
                        <a:t>THE SUN:  Write a short essay to answer the following question.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FFFF"/>
                        </a:solidFill>
                        <a:effectLst/>
                        <a:latin typeface="Constant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onstant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onstant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onstant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onstant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onstant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onstant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onstant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onstant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onstantia" pitchFamily="18" charset="0"/>
                        </a:rPr>
                        <a:t>Every morning , the sun rises , giving us heat and light.  Look outside at the morning sky, and you will see that  it rises each day in the East.   At noon, it is overhead, and then it appears to fall into the West as it follows its daily route.  The ancient Greeks believe d they were seeing the Sun god Apollo drive his chariot in the sky  .  We know understand that the Sun doesn’t really move in the sky.  It is the Earth, not the Sun, that is moving.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23561" name="Picture 2" descr="C:\Documents and Settings\sboucher\Local Settings\Temporary Internet Files\Content.IE5\8QPG7MJW\MCj03675600000[1].wmf"/>
          <p:cNvPicPr>
            <a:picLocks noChangeAspect="1" noChangeArrowheads="1"/>
          </p:cNvPicPr>
          <p:nvPr/>
        </p:nvPicPr>
        <p:blipFill>
          <a:blip r:embed="rId2"/>
          <a:srcRect/>
          <a:stretch>
            <a:fillRect/>
          </a:stretch>
        </p:blipFill>
        <p:spPr bwMode="auto">
          <a:xfrm>
            <a:off x="3733800" y="2590800"/>
            <a:ext cx="1839913"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dirty="0" smtClean="0"/>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None/>
              <a:defRPr/>
            </a:pPr>
            <a:r>
              <a:rPr lang="en-US" dirty="0" smtClean="0"/>
              <a:t>Greetings!</a:t>
            </a:r>
          </a:p>
          <a:p>
            <a:pPr marL="274320" indent="-274320" eaLnBrk="1" fontAlgn="auto" hangingPunct="1">
              <a:spcAft>
                <a:spcPts val="0"/>
              </a:spcAft>
              <a:buClr>
                <a:schemeClr val="accent3"/>
              </a:buClr>
              <a:buFont typeface="Wingdings 2"/>
              <a:buNone/>
              <a:defRPr/>
            </a:pPr>
            <a:r>
              <a:rPr lang="en-US" dirty="0" smtClean="0"/>
              <a:t>My name is Ms. Boucher and I want to welcome you to Enfield High School and to Earth Science.</a:t>
            </a:r>
          </a:p>
          <a:p>
            <a:pPr marL="274320" indent="-274320" eaLnBrk="1" fontAlgn="auto" hangingPunct="1">
              <a:spcAft>
                <a:spcPts val="0"/>
              </a:spcAft>
              <a:buClr>
                <a:schemeClr val="accent3"/>
              </a:buClr>
              <a:buFont typeface="Wingdings 2"/>
              <a:buNone/>
              <a:defRPr/>
            </a:pPr>
            <a:r>
              <a:rPr lang="en-US" dirty="0" smtClean="0"/>
              <a:t>Our first topic this year will be Geology.  During the course of the school year we will also be learning about  Meteorology, Astronomy,  and Oceanography.  </a:t>
            </a:r>
          </a:p>
          <a:p>
            <a:pPr marL="274320" indent="-274320" eaLnBrk="1" fontAlgn="auto" hangingPunct="1">
              <a:spcAft>
                <a:spcPts val="0"/>
              </a:spcAft>
              <a:buClr>
                <a:schemeClr val="accent3"/>
              </a:buClr>
              <a:buFont typeface="Wingdings 2"/>
              <a:buNone/>
              <a:defRPr/>
            </a:pPr>
            <a:r>
              <a:rPr lang="en-US" dirty="0" smtClean="0"/>
              <a:t> Over the summer  you will be required to read a book on an Earth Scientist from the list provided.  You will fill out the outline sheet(included in this presentation)  for the Earth Scientist as you read.  This outline will be submitted to me on the first day of school.  This will be the first grade of the quarter.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b="1" u="sng" smtClean="0"/>
              <a:t>ESSAY.</a:t>
            </a:r>
          </a:p>
        </p:txBody>
      </p:sp>
      <p:sp>
        <p:nvSpPr>
          <p:cNvPr id="3" name="Content Placeholder 2"/>
          <p:cNvSpPr>
            <a:spLocks noGrp="1"/>
          </p:cNvSpPr>
          <p:nvPr>
            <p:ph idx="1"/>
          </p:nvPr>
        </p:nvSpPr>
        <p:spPr/>
        <p:txBody>
          <a:bodyPr/>
          <a:lstStyle/>
          <a:p>
            <a:pPr>
              <a:buFont typeface="Wingdings 2" pitchFamily="18" charset="2"/>
              <a:buNone/>
              <a:defRPr/>
            </a:pPr>
            <a:r>
              <a:rPr lang="en-US" sz="1400" dirty="0" smtClean="0"/>
              <a:t>Explain what would happen if the Sun burned out.  Be sure to include specific details about what would happen and why________________________________________________________________________</a:t>
            </a:r>
          </a:p>
          <a:p>
            <a:pPr>
              <a:buFont typeface="Wingdings 2" pitchFamily="18" charset="2"/>
              <a:buNone/>
              <a:defRPr/>
            </a:pPr>
            <a:r>
              <a:rPr lang="en-US"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buFont typeface="Wingdings 2" pitchFamily="18" charset="2"/>
              <a:buNone/>
              <a:defRPr/>
            </a:pPr>
            <a:endParaRPr lang="en-US" sz="1400" dirty="0" smtClean="0"/>
          </a:p>
          <a:p>
            <a:pPr marL="342900" indent="-342900">
              <a:buFont typeface="Wingdings 2" pitchFamily="18" charset="2"/>
              <a:buAutoNum type="arabicPeriod"/>
              <a:defRPr/>
            </a:pPr>
            <a:r>
              <a:rPr lang="en-US" sz="1400" dirty="0" smtClean="0"/>
              <a:t>Describe what causes day and night._______________________________________________________</a:t>
            </a:r>
          </a:p>
          <a:p>
            <a:pPr marL="342900" indent="-342900">
              <a:buFont typeface="Wingdings 2" pitchFamily="18" charset="2"/>
              <a:buNone/>
              <a:defRPr/>
            </a:pPr>
            <a:r>
              <a:rPr lang="en-US"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342900" indent="-342900">
              <a:buFont typeface="Wingdings 2" pitchFamily="18" charset="2"/>
              <a:buAutoNum type="arabicPeriod" startAt="2"/>
              <a:defRPr/>
            </a:pPr>
            <a:r>
              <a:rPr lang="en-US" sz="1400" dirty="0" smtClean="0"/>
              <a:t>Describe what keeps the Earth from crashing into the Sun.___________________________________</a:t>
            </a:r>
          </a:p>
          <a:p>
            <a:pPr marL="342900" indent="-342900">
              <a:buFont typeface="Wingdings 2" pitchFamily="18" charset="2"/>
              <a:buAutoNum type="arabicPeriod" startAt="2"/>
              <a:defRPr/>
            </a:pPr>
            <a:r>
              <a:rPr lang="en-US"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en-US" b="1" u="sng" smtClean="0"/>
              <a:t>SCIENCE VOCABULARY</a:t>
            </a:r>
          </a:p>
        </p:txBody>
      </p:sp>
      <p:sp>
        <p:nvSpPr>
          <p:cNvPr id="25603" name="Content Placeholder 2"/>
          <p:cNvSpPr>
            <a:spLocks noGrp="1"/>
          </p:cNvSpPr>
          <p:nvPr>
            <p:ph idx="1"/>
          </p:nvPr>
        </p:nvSpPr>
        <p:spPr/>
        <p:txBody>
          <a:bodyPr/>
          <a:lstStyle/>
          <a:p>
            <a:r>
              <a:rPr lang="en-US" sz="1400" smtClean="0"/>
              <a:t>Survey:</a:t>
            </a:r>
          </a:p>
          <a:p>
            <a:endParaRPr lang="en-US" sz="1400" smtClean="0"/>
          </a:p>
          <a:p>
            <a:r>
              <a:rPr lang="en-US" sz="1400" smtClean="0"/>
              <a:t>Some of the vocabulary you should know other terms may be new. Please define as many as you can in your own words.</a:t>
            </a:r>
          </a:p>
          <a:p>
            <a:endParaRPr lang="en-US" sz="1400" smtClean="0"/>
          </a:p>
          <a:p>
            <a:r>
              <a:rPr lang="en-US" sz="1400" smtClean="0"/>
              <a:t>1. constant _____________________________________________________________________</a:t>
            </a:r>
          </a:p>
          <a:p>
            <a:r>
              <a:rPr lang="en-US" sz="1400" smtClean="0"/>
              <a:t>2. independent variable __________________________________________________________</a:t>
            </a:r>
          </a:p>
          <a:p>
            <a:r>
              <a:rPr lang="en-US" sz="1400" smtClean="0"/>
              <a:t>3. control ______________________________________________________________________</a:t>
            </a:r>
          </a:p>
          <a:p>
            <a:r>
              <a:rPr lang="en-US" sz="1400" smtClean="0"/>
              <a:t>4. dependent variable _________________________________________________________</a:t>
            </a:r>
          </a:p>
          <a:p>
            <a:r>
              <a:rPr lang="en-US" sz="1400" smtClean="0"/>
              <a:t>5.  SI unit _____________________________________________________________________</a:t>
            </a:r>
          </a:p>
          <a:p>
            <a:r>
              <a:rPr lang="en-US" sz="1400" smtClean="0"/>
              <a:t>6. meter _____________________________________________________________________</a:t>
            </a:r>
          </a:p>
          <a:p>
            <a:r>
              <a:rPr lang="en-US" sz="1400" smtClean="0"/>
              <a:t>7. gram __________________________________________________________________</a:t>
            </a:r>
          </a:p>
          <a:p>
            <a:r>
              <a:rPr lang="en-US" sz="1400" smtClean="0"/>
              <a:t>8. volume _______________________________________________________________</a:t>
            </a:r>
          </a:p>
          <a:p>
            <a:r>
              <a:rPr lang="en-US" sz="1400" smtClean="0"/>
              <a:t>9. liter ________________________________________________________________________</a:t>
            </a:r>
          </a:p>
          <a:p>
            <a:r>
              <a:rPr lang="en-US" sz="1400" smtClean="0"/>
              <a:t>10. Scientific method _____________________________________________________________</a:t>
            </a:r>
          </a:p>
          <a:p>
            <a:r>
              <a:rPr lang="en-US" sz="1400" smtClean="0"/>
              <a:t>11.  hypothesis __________________________________________________________________</a:t>
            </a:r>
          </a:p>
          <a:p>
            <a:r>
              <a:rPr lang="en-US" sz="1400" smtClean="0"/>
              <a:t>12.  Theory ___________________________________________________________________</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04800" y="2362200"/>
            <a:ext cx="8229600" cy="4008438"/>
          </a:xfrm>
        </p:spPr>
        <p:txBody>
          <a:bodyPr/>
          <a:lstStyle/>
          <a:p>
            <a:r>
              <a:rPr lang="en-US" sz="1400" smtClean="0"/>
              <a:t>14. law _____________________________________________________________________________</a:t>
            </a:r>
          </a:p>
          <a:p>
            <a:r>
              <a:rPr lang="en-US" sz="1400" smtClean="0"/>
              <a:t>15.  Science_______________________________________________________________________</a:t>
            </a:r>
          </a:p>
          <a:p>
            <a:r>
              <a:rPr lang="en-US" sz="1400" smtClean="0"/>
              <a:t>16. Technology _____________________________________________________________________</a:t>
            </a:r>
          </a:p>
          <a:p>
            <a:r>
              <a:rPr lang="en-US" sz="1400" smtClean="0"/>
              <a:t>17. Astronomy ______________________________________________________________________</a:t>
            </a:r>
          </a:p>
          <a:p>
            <a:r>
              <a:rPr lang="en-US" sz="1400" smtClean="0"/>
              <a:t>18. Geology ________________________________________________________________________</a:t>
            </a:r>
          </a:p>
          <a:p>
            <a:r>
              <a:rPr lang="en-US" sz="1400" smtClean="0"/>
              <a:t>19. Meteorology _________________________________________________________________</a:t>
            </a:r>
          </a:p>
          <a:p>
            <a:r>
              <a:rPr lang="en-US" sz="1400" smtClean="0"/>
              <a:t>20. Oceanography_________________________________________________________________</a:t>
            </a:r>
          </a:p>
          <a:p>
            <a:r>
              <a:rPr lang="en-US" sz="1400" smtClean="0"/>
              <a:t>21.  density ______________________________________________________________________</a:t>
            </a:r>
          </a:p>
          <a:p>
            <a:r>
              <a:rPr lang="en-US" sz="1400" smtClean="0"/>
              <a:t>22. mass ________________________________________________________________________</a:t>
            </a:r>
          </a:p>
          <a:p>
            <a:r>
              <a:rPr lang="en-US" sz="1400" smtClean="0"/>
              <a:t>23. weight ______________________________________________________________________</a:t>
            </a:r>
          </a:p>
          <a:p>
            <a:endParaRPr lang="en-US" sz="1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a:r>
              <a:rPr lang="en-US" b="1" u="sng" smtClean="0"/>
              <a:t>METRIC CONVERSION</a:t>
            </a:r>
          </a:p>
        </p:txBody>
      </p:sp>
      <p:sp>
        <p:nvSpPr>
          <p:cNvPr id="27651" name="Content Placeholder 2"/>
          <p:cNvSpPr>
            <a:spLocks noGrp="1"/>
          </p:cNvSpPr>
          <p:nvPr>
            <p:ph idx="1"/>
          </p:nvPr>
        </p:nvSpPr>
        <p:spPr/>
        <p:txBody>
          <a:bodyPr/>
          <a:lstStyle/>
          <a:p>
            <a:r>
              <a:rPr lang="en-US" sz="1400" smtClean="0"/>
              <a:t>Answer the following:</a:t>
            </a:r>
          </a:p>
          <a:p>
            <a:endParaRPr lang="en-US" sz="1400" smtClean="0"/>
          </a:p>
          <a:p>
            <a:r>
              <a:rPr lang="en-US" sz="1400" smtClean="0"/>
              <a:t>1.  The basic unit of length is ___________________</a:t>
            </a:r>
          </a:p>
          <a:p>
            <a:r>
              <a:rPr lang="en-US" sz="1400" smtClean="0"/>
              <a:t>A. gram      b. meter     c. liter     d. Celsius</a:t>
            </a:r>
          </a:p>
          <a:p>
            <a:endParaRPr lang="en-US" sz="1400" smtClean="0"/>
          </a:p>
          <a:p>
            <a:r>
              <a:rPr lang="en-US" sz="1400" smtClean="0"/>
              <a:t>2.  The basic unit of volume is </a:t>
            </a:r>
          </a:p>
          <a:p>
            <a:r>
              <a:rPr lang="en-US" sz="1400" smtClean="0"/>
              <a:t>A. gram   b. meter    c. liter     d. Celsius</a:t>
            </a:r>
          </a:p>
          <a:p>
            <a:endParaRPr lang="en-US" sz="1400" smtClean="0"/>
          </a:p>
          <a:p>
            <a:r>
              <a:rPr lang="en-US" sz="1400" smtClean="0"/>
              <a:t>3.  The basic unit of mass is </a:t>
            </a:r>
          </a:p>
          <a:p>
            <a:r>
              <a:rPr lang="en-US" sz="1400" smtClean="0"/>
              <a:t>A. liter    b. meter       c. liter      d. Celsius</a:t>
            </a:r>
          </a:p>
          <a:p>
            <a:endParaRPr lang="en-US" sz="1400" smtClean="0"/>
          </a:p>
          <a:p>
            <a:r>
              <a:rPr lang="en-US" sz="1400" smtClean="0"/>
              <a:t>4. mm  refers to ________________________</a:t>
            </a:r>
          </a:p>
          <a:p>
            <a:r>
              <a:rPr lang="en-US" sz="1400" smtClean="0"/>
              <a:t>5. cl refers to ___________________________</a:t>
            </a:r>
          </a:p>
          <a:p>
            <a:r>
              <a:rPr lang="en-US" sz="1400" smtClean="0"/>
              <a:t>6. kg refers to _________________________</a:t>
            </a:r>
          </a:p>
          <a:p>
            <a:endParaRPr lang="en-US" sz="1400" smtClean="0"/>
          </a:p>
          <a:p>
            <a:r>
              <a:rPr lang="en-US" sz="1400" smtClean="0"/>
              <a:t>7.  How many centimeters are in one meter?______________________</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n-US" smtClean="0"/>
              <a:t> </a:t>
            </a:r>
            <a:r>
              <a:rPr lang="en-US" b="1" u="sng" smtClean="0"/>
              <a:t>METRIC CONVERSION</a:t>
            </a:r>
          </a:p>
        </p:txBody>
      </p:sp>
      <p:sp>
        <p:nvSpPr>
          <p:cNvPr id="28675" name="Content Placeholder 2"/>
          <p:cNvSpPr>
            <a:spLocks noGrp="1"/>
          </p:cNvSpPr>
          <p:nvPr>
            <p:ph idx="1"/>
          </p:nvPr>
        </p:nvSpPr>
        <p:spPr/>
        <p:txBody>
          <a:bodyPr/>
          <a:lstStyle/>
          <a:p>
            <a:r>
              <a:rPr lang="en-US" sz="1400" smtClean="0"/>
              <a:t>6.  How many cg are in hg?_____________________________________</a:t>
            </a:r>
          </a:p>
          <a:p>
            <a:r>
              <a:rPr lang="en-US" sz="1400" smtClean="0"/>
              <a:t>7.  234.6 m  = ___________________ km</a:t>
            </a:r>
          </a:p>
          <a:p>
            <a:r>
              <a:rPr lang="en-US" sz="1400" smtClean="0"/>
              <a:t>8.  78g= ______________________mg</a:t>
            </a:r>
          </a:p>
          <a:p>
            <a:r>
              <a:rPr lang="en-US" sz="1400" smtClean="0"/>
              <a:t>9.  0.45ml = ______________________l</a:t>
            </a:r>
          </a:p>
          <a:p>
            <a:endParaRPr lang="en-US" sz="1400" smtClean="0"/>
          </a:p>
          <a:p>
            <a:r>
              <a:rPr lang="en-US" sz="1400" smtClean="0"/>
              <a:t>Density </a:t>
            </a:r>
          </a:p>
          <a:p>
            <a:r>
              <a:rPr lang="en-US" sz="1400" smtClean="0"/>
              <a:t>Formula:  D=M/V</a:t>
            </a:r>
          </a:p>
          <a:p>
            <a:endParaRPr lang="en-US" sz="1400" smtClean="0"/>
          </a:p>
          <a:p>
            <a:r>
              <a:rPr lang="en-US" sz="1400" smtClean="0"/>
              <a:t>10.  You have a rock with a volume of 15 cm 3  and a mass of 45 g .  What is its density?</a:t>
            </a:r>
          </a:p>
          <a:p>
            <a:endParaRPr lang="en-US" sz="1400" smtClean="0"/>
          </a:p>
          <a:p>
            <a:endParaRPr lang="en-US" sz="1400" smtClean="0"/>
          </a:p>
          <a:p>
            <a:r>
              <a:rPr lang="en-US" sz="1400" smtClean="0"/>
              <a:t>11.  What is the density of a piece of iron that has a mass of 59.8g and a volume of 2.08 cm 3?</a:t>
            </a:r>
          </a:p>
          <a:p>
            <a:endParaRPr lang="en-US" sz="1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Science1"/>
          <p:cNvPicPr>
            <a:picLocks noChangeAspect="1" noChangeArrowheads="1"/>
          </p:cNvPicPr>
          <p:nvPr/>
        </p:nvPicPr>
        <p:blipFill>
          <a:blip r:embed="rId2"/>
          <a:srcRect l="15561" t="16676"/>
          <a:stretch>
            <a:fillRect/>
          </a:stretch>
        </p:blipFill>
        <p:spPr bwMode="auto">
          <a:xfrm>
            <a:off x="2286000" y="838200"/>
            <a:ext cx="5132388"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Science2"/>
          <p:cNvPicPr>
            <a:picLocks noChangeAspect="1" noChangeArrowheads="1"/>
          </p:cNvPicPr>
          <p:nvPr/>
        </p:nvPicPr>
        <p:blipFill>
          <a:blip r:embed="rId2"/>
          <a:srcRect l="17647" r="9804" b="43457"/>
          <a:stretch>
            <a:fillRect/>
          </a:stretch>
        </p:blipFill>
        <p:spPr bwMode="auto">
          <a:xfrm>
            <a:off x="1828800" y="1219200"/>
            <a:ext cx="56388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dirty="0" smtClean="0"/>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dirty="0" smtClean="0"/>
              <a:t>You will use this outline sheet to create a power point presentation on the scientist of your choice and then present this to your class.</a:t>
            </a:r>
          </a:p>
          <a:p>
            <a:pPr marL="274320" indent="-274320" eaLnBrk="1" fontAlgn="auto" hangingPunct="1">
              <a:spcAft>
                <a:spcPts val="0"/>
              </a:spcAft>
              <a:buClr>
                <a:schemeClr val="accent3"/>
              </a:buClr>
              <a:buFont typeface="Wingdings 2"/>
              <a:buChar char=""/>
              <a:defRPr/>
            </a:pPr>
            <a:r>
              <a:rPr lang="en-US" dirty="0" smtClean="0"/>
              <a:t>If you do not know how to create a power point presentation don’t worry,  </a:t>
            </a:r>
            <a:r>
              <a:rPr lang="en-US" smtClean="0"/>
              <a:t>we will </a:t>
            </a:r>
            <a:r>
              <a:rPr lang="en-US" dirty="0" smtClean="0"/>
              <a:t>teach you.  </a:t>
            </a:r>
          </a:p>
          <a:p>
            <a:pPr marL="274320" indent="-274320" eaLnBrk="1" fontAlgn="auto" hangingPunct="1">
              <a:spcAft>
                <a:spcPts val="0"/>
              </a:spcAft>
              <a:buClr>
                <a:schemeClr val="accent3"/>
              </a:buClr>
              <a:buFont typeface="Wingdings 2"/>
              <a:buChar char=""/>
              <a:defRPr/>
            </a:pPr>
            <a:r>
              <a:rPr lang="en-US" dirty="0" smtClean="0"/>
              <a:t>We will have three classes on power point training before you begin working on your power point presentation. </a:t>
            </a:r>
          </a:p>
          <a:p>
            <a:pPr marL="274320" indent="-274320" eaLnBrk="1" fontAlgn="auto" hangingPunct="1">
              <a:spcAft>
                <a:spcPts val="0"/>
              </a:spcAft>
              <a:buClr>
                <a:schemeClr val="accent3"/>
              </a:buClr>
              <a:buFont typeface="Wingdings 2"/>
              <a:buChar char=""/>
              <a:defRPr/>
            </a:pPr>
            <a:r>
              <a:rPr lang="en-US" dirty="0" smtClean="0"/>
              <a:t>You will also be required to complete the summer activity packet on Math and Reading for the first week of school.  This will count as your second grade of the quarter.  This packet is designed to get you ready for the first assessment test the second week of school.  Please practice.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dirty="0" smtClean="0"/>
          </a:p>
        </p:txBody>
      </p:sp>
      <p:sp>
        <p:nvSpPr>
          <p:cNvPr id="9219" name="Content Placeholder 2"/>
          <p:cNvSpPr>
            <a:spLocks noGrp="1"/>
          </p:cNvSpPr>
          <p:nvPr>
            <p:ph idx="1"/>
          </p:nvPr>
        </p:nvSpPr>
        <p:spPr/>
        <p:txBody>
          <a:bodyPr/>
          <a:lstStyle/>
          <a:p>
            <a:pPr algn="ctr" eaLnBrk="1" hangingPunct="1">
              <a:buNone/>
            </a:pPr>
            <a:r>
              <a:rPr lang="en-US" dirty="0" smtClean="0"/>
              <a:t>This summer you will be involved in numerous activities to keep you fit.  This summer assignment will help keep your brain fit and in shape for the fall.</a:t>
            </a:r>
          </a:p>
          <a:p>
            <a:pPr algn="ctr" eaLnBrk="1" hangingPunct="1">
              <a:buNone/>
            </a:pPr>
            <a:endParaRPr lang="en-US" dirty="0" smtClean="0"/>
          </a:p>
          <a:p>
            <a:pPr algn="ctr" eaLnBrk="1" hangingPunct="1">
              <a:buNone/>
            </a:pPr>
            <a:r>
              <a:rPr lang="en-US" dirty="0" smtClean="0"/>
              <a:t>Have a great summer!</a:t>
            </a:r>
          </a:p>
          <a:p>
            <a:pPr algn="ctr" eaLnBrk="1" hangingPunct="1">
              <a:buFont typeface="Wingdings 2" pitchFamily="18" charset="2"/>
              <a:buNone/>
            </a:pPr>
            <a:endParaRPr lang="en-US" dirty="0" smtClean="0"/>
          </a:p>
          <a:p>
            <a:pPr algn="ctr" eaLnBrk="1" hangingPunct="1">
              <a:buFont typeface="Wingdings 2" pitchFamily="18" charset="2"/>
              <a:buNone/>
            </a:pPr>
            <a:r>
              <a:rPr lang="en-US" dirty="0" smtClean="0"/>
              <a:t>Ms. Boucher</a:t>
            </a:r>
          </a:p>
          <a:p>
            <a:pPr algn="ctr" eaLnBrk="1" hangingPunct="1">
              <a:buFont typeface="Wingdings 2" pitchFamily="18" charset="2"/>
              <a:buNone/>
            </a:pPr>
            <a:r>
              <a:rPr lang="en-US" dirty="0" smtClean="0"/>
              <a:t>Science Department Chairperson</a:t>
            </a:r>
          </a:p>
          <a:p>
            <a:pPr algn="ctr" eaLnBrk="1" hangingPunct="1">
              <a:buFont typeface="Wingdings 2" pitchFamily="18" charset="2"/>
              <a:buNone/>
            </a:pPr>
            <a:r>
              <a:rPr lang="en-US" dirty="0" smtClean="0"/>
              <a:t>Earth Science </a:t>
            </a:r>
          </a:p>
          <a:p>
            <a:pPr eaLnBrk="1" hangingPunct="1"/>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0"/>
            <a:ext cx="8229600" cy="1143000"/>
          </a:xfrm>
        </p:spPr>
        <p:txBody>
          <a:bodyPr/>
          <a:lstStyle/>
          <a:p>
            <a:pPr algn="ctr" eaLnBrk="1" hangingPunct="1"/>
            <a:r>
              <a:rPr lang="en-US" u="sng" dirty="0" smtClean="0"/>
              <a:t>Earth Scientists</a:t>
            </a:r>
          </a:p>
        </p:txBody>
      </p:sp>
      <p:sp>
        <p:nvSpPr>
          <p:cNvPr id="10243" name="Content Placeholder 2"/>
          <p:cNvSpPr>
            <a:spLocks noGrp="1"/>
          </p:cNvSpPr>
          <p:nvPr>
            <p:ph idx="1"/>
          </p:nvPr>
        </p:nvSpPr>
        <p:spPr>
          <a:xfrm>
            <a:off x="1371600" y="1219200"/>
            <a:ext cx="2667000" cy="5334000"/>
          </a:xfrm>
        </p:spPr>
        <p:txBody>
          <a:bodyPr/>
          <a:lstStyle/>
          <a:p>
            <a:pPr eaLnBrk="1" hangingPunct="1">
              <a:spcBef>
                <a:spcPts val="0"/>
              </a:spcBef>
              <a:spcAft>
                <a:spcPts val="600"/>
              </a:spcAft>
              <a:buFont typeface="Wingdings 2" pitchFamily="18" charset="2"/>
              <a:buNone/>
            </a:pPr>
            <a:r>
              <a:rPr lang="en-US" sz="1600" dirty="0" smtClean="0"/>
              <a:t>Robert T. Baker</a:t>
            </a:r>
          </a:p>
          <a:p>
            <a:pPr eaLnBrk="1" hangingPunct="1">
              <a:spcBef>
                <a:spcPts val="0"/>
              </a:spcBef>
              <a:spcAft>
                <a:spcPts val="600"/>
              </a:spcAft>
              <a:buFont typeface="Wingdings 2" pitchFamily="18" charset="2"/>
              <a:buNone/>
            </a:pPr>
            <a:r>
              <a:rPr lang="en-US" sz="1600" dirty="0" smtClean="0"/>
              <a:t>Mary </a:t>
            </a:r>
            <a:r>
              <a:rPr lang="en-US" sz="1600" dirty="0" err="1" smtClean="0"/>
              <a:t>Anning</a:t>
            </a:r>
            <a:endParaRPr lang="en-US" sz="1600" dirty="0" smtClean="0"/>
          </a:p>
          <a:p>
            <a:pPr eaLnBrk="1" hangingPunct="1">
              <a:spcBef>
                <a:spcPts val="0"/>
              </a:spcBef>
              <a:spcAft>
                <a:spcPts val="600"/>
              </a:spcAft>
              <a:buFont typeface="Wingdings 2" pitchFamily="18" charset="2"/>
              <a:buNone/>
            </a:pPr>
            <a:r>
              <a:rPr lang="en-US" sz="1600" dirty="0" smtClean="0"/>
              <a:t>Luna Leopold</a:t>
            </a:r>
          </a:p>
          <a:p>
            <a:pPr eaLnBrk="1" hangingPunct="1">
              <a:spcBef>
                <a:spcPts val="0"/>
              </a:spcBef>
              <a:spcAft>
                <a:spcPts val="600"/>
              </a:spcAft>
              <a:buFont typeface="Wingdings 2" pitchFamily="18" charset="2"/>
              <a:buNone/>
            </a:pPr>
            <a:r>
              <a:rPr lang="en-US" sz="1600" dirty="0" smtClean="0"/>
              <a:t>Clarence Edward Dutton</a:t>
            </a:r>
          </a:p>
          <a:p>
            <a:pPr eaLnBrk="1" hangingPunct="1">
              <a:spcBef>
                <a:spcPts val="0"/>
              </a:spcBef>
              <a:spcAft>
                <a:spcPts val="600"/>
              </a:spcAft>
              <a:buFont typeface="Wingdings 2" pitchFamily="18" charset="2"/>
              <a:buNone/>
            </a:pPr>
            <a:r>
              <a:rPr lang="en-US" sz="1600" dirty="0" smtClean="0"/>
              <a:t>Richard Leakey</a:t>
            </a:r>
          </a:p>
          <a:p>
            <a:pPr eaLnBrk="1" hangingPunct="1">
              <a:spcBef>
                <a:spcPts val="0"/>
              </a:spcBef>
              <a:spcAft>
                <a:spcPts val="600"/>
              </a:spcAft>
              <a:buFont typeface="Wingdings 2" pitchFamily="18" charset="2"/>
              <a:buNone/>
            </a:pPr>
            <a:r>
              <a:rPr lang="en-US" sz="1600" dirty="0" smtClean="0"/>
              <a:t>Charles Lyell</a:t>
            </a:r>
          </a:p>
          <a:p>
            <a:pPr eaLnBrk="1" hangingPunct="1">
              <a:spcBef>
                <a:spcPts val="0"/>
              </a:spcBef>
              <a:spcAft>
                <a:spcPts val="600"/>
              </a:spcAft>
              <a:buFont typeface="Wingdings 2" pitchFamily="18" charset="2"/>
              <a:buNone/>
            </a:pPr>
            <a:r>
              <a:rPr lang="en-US" sz="1600" dirty="0" smtClean="0"/>
              <a:t>Harry Hess</a:t>
            </a:r>
          </a:p>
          <a:p>
            <a:pPr eaLnBrk="1" hangingPunct="1">
              <a:spcBef>
                <a:spcPts val="0"/>
              </a:spcBef>
              <a:spcAft>
                <a:spcPts val="600"/>
              </a:spcAft>
              <a:buFont typeface="Wingdings 2" pitchFamily="18" charset="2"/>
              <a:buNone/>
            </a:pPr>
            <a:r>
              <a:rPr lang="en-US" sz="1600" dirty="0" smtClean="0"/>
              <a:t>Alfred Wegner</a:t>
            </a:r>
          </a:p>
          <a:p>
            <a:pPr eaLnBrk="1" hangingPunct="1">
              <a:spcBef>
                <a:spcPts val="0"/>
              </a:spcBef>
              <a:spcAft>
                <a:spcPts val="600"/>
              </a:spcAft>
              <a:buFont typeface="Wingdings 2" pitchFamily="18" charset="2"/>
              <a:buNone/>
            </a:pPr>
            <a:r>
              <a:rPr lang="en-US" sz="1600" dirty="0" smtClean="0"/>
              <a:t>James Hutton</a:t>
            </a:r>
          </a:p>
          <a:p>
            <a:pPr eaLnBrk="1" hangingPunct="1">
              <a:spcBef>
                <a:spcPts val="0"/>
              </a:spcBef>
              <a:spcAft>
                <a:spcPts val="600"/>
              </a:spcAft>
              <a:buFont typeface="Wingdings 2" pitchFamily="18" charset="2"/>
              <a:buNone/>
            </a:pPr>
            <a:r>
              <a:rPr lang="en-US" sz="1600" dirty="0" smtClean="0"/>
              <a:t>Jacques Cousteau</a:t>
            </a:r>
          </a:p>
          <a:p>
            <a:pPr eaLnBrk="1" hangingPunct="1">
              <a:spcBef>
                <a:spcPts val="0"/>
              </a:spcBef>
              <a:spcAft>
                <a:spcPts val="600"/>
              </a:spcAft>
              <a:buFont typeface="Wingdings 2" pitchFamily="18" charset="2"/>
              <a:buNone/>
            </a:pPr>
            <a:r>
              <a:rPr lang="en-US" sz="1600" dirty="0" smtClean="0"/>
              <a:t>George Curvier</a:t>
            </a:r>
          </a:p>
          <a:p>
            <a:pPr eaLnBrk="1" hangingPunct="1">
              <a:spcBef>
                <a:spcPts val="0"/>
              </a:spcBef>
              <a:spcAft>
                <a:spcPts val="600"/>
              </a:spcAft>
              <a:buFont typeface="Wingdings 2" pitchFamily="18" charset="2"/>
              <a:buNone/>
            </a:pPr>
            <a:r>
              <a:rPr lang="en-US" sz="1600" dirty="0" smtClean="0"/>
              <a:t>Charles Richter</a:t>
            </a:r>
          </a:p>
          <a:p>
            <a:pPr eaLnBrk="1" hangingPunct="1">
              <a:spcBef>
                <a:spcPts val="0"/>
              </a:spcBef>
              <a:spcAft>
                <a:spcPts val="600"/>
              </a:spcAft>
              <a:buFont typeface="Wingdings 2" pitchFamily="18" charset="2"/>
              <a:buNone/>
            </a:pPr>
            <a:r>
              <a:rPr lang="en-US" sz="1600" dirty="0" err="1" smtClean="0"/>
              <a:t>Georgius</a:t>
            </a:r>
            <a:r>
              <a:rPr lang="en-US" sz="1600" dirty="0" smtClean="0"/>
              <a:t> Agricola</a:t>
            </a:r>
          </a:p>
          <a:p>
            <a:pPr eaLnBrk="1" hangingPunct="1">
              <a:spcBef>
                <a:spcPts val="0"/>
              </a:spcBef>
              <a:spcAft>
                <a:spcPts val="600"/>
              </a:spcAft>
              <a:buFont typeface="Wingdings 2" pitchFamily="18" charset="2"/>
              <a:buNone/>
            </a:pPr>
            <a:r>
              <a:rPr lang="en-US" sz="1600" dirty="0" smtClean="0"/>
              <a:t>Nicholas </a:t>
            </a:r>
            <a:r>
              <a:rPr lang="en-US" sz="1600" dirty="0" err="1" smtClean="0"/>
              <a:t>Shackleton</a:t>
            </a:r>
            <a:endParaRPr lang="en-US" sz="1600" dirty="0" smtClean="0"/>
          </a:p>
          <a:p>
            <a:pPr eaLnBrk="1" hangingPunct="1">
              <a:spcBef>
                <a:spcPts val="0"/>
              </a:spcBef>
              <a:spcAft>
                <a:spcPts val="600"/>
              </a:spcAft>
              <a:buFont typeface="Wingdings 2" pitchFamily="18" charset="2"/>
              <a:buNone/>
            </a:pPr>
            <a:r>
              <a:rPr lang="en-US" sz="1600" dirty="0" smtClean="0"/>
              <a:t>Eduard </a:t>
            </a:r>
            <a:r>
              <a:rPr lang="en-US" sz="1600" dirty="0" err="1" smtClean="0"/>
              <a:t>Suess</a:t>
            </a:r>
            <a:r>
              <a:rPr lang="en-US" sz="1600" dirty="0" smtClean="0"/>
              <a:t> </a:t>
            </a:r>
          </a:p>
          <a:p>
            <a:pPr eaLnBrk="1" hangingPunct="1">
              <a:spcBef>
                <a:spcPts val="0"/>
              </a:spcBef>
              <a:spcAft>
                <a:spcPts val="600"/>
              </a:spcAft>
              <a:buFont typeface="Wingdings 2" pitchFamily="18" charset="2"/>
              <a:buNone/>
            </a:pPr>
            <a:r>
              <a:rPr lang="en-US" sz="1600" dirty="0" smtClean="0"/>
              <a:t>Anders Celsius</a:t>
            </a:r>
          </a:p>
        </p:txBody>
      </p:sp>
      <p:sp>
        <p:nvSpPr>
          <p:cNvPr id="4" name="TextBox 3"/>
          <p:cNvSpPr txBox="1"/>
          <p:nvPr/>
        </p:nvSpPr>
        <p:spPr>
          <a:xfrm>
            <a:off x="5562600" y="1179522"/>
            <a:ext cx="3048000" cy="5678478"/>
          </a:xfrm>
          <a:prstGeom prst="rect">
            <a:avLst/>
          </a:prstGeom>
          <a:noFill/>
        </p:spPr>
        <p:txBody>
          <a:bodyPr wrap="square" rtlCol="0">
            <a:spAutoFit/>
          </a:bodyPr>
          <a:lstStyle/>
          <a:p>
            <a:pPr>
              <a:spcBef>
                <a:spcPts val="600"/>
              </a:spcBef>
            </a:pPr>
            <a:r>
              <a:rPr lang="en-US" sz="1600" dirty="0" err="1" smtClean="0">
                <a:latin typeface="+mn-lt"/>
              </a:rPr>
              <a:t>Fredrich</a:t>
            </a:r>
            <a:r>
              <a:rPr lang="en-US" sz="1600" dirty="0" smtClean="0">
                <a:latin typeface="+mn-lt"/>
              </a:rPr>
              <a:t> </a:t>
            </a:r>
            <a:r>
              <a:rPr lang="en-US" sz="1600" dirty="0" err="1" smtClean="0">
                <a:latin typeface="+mn-lt"/>
              </a:rPr>
              <a:t>Mohs</a:t>
            </a:r>
            <a:endParaRPr lang="en-US" sz="1600" dirty="0" smtClean="0">
              <a:latin typeface="+mn-lt"/>
            </a:endParaRPr>
          </a:p>
          <a:p>
            <a:pPr>
              <a:spcBef>
                <a:spcPts val="600"/>
              </a:spcBef>
            </a:pPr>
            <a:r>
              <a:rPr lang="en-US" sz="1600" dirty="0" smtClean="0">
                <a:latin typeface="+mn-lt"/>
              </a:rPr>
              <a:t>Henry Fairfield Osborn</a:t>
            </a:r>
          </a:p>
          <a:p>
            <a:pPr>
              <a:spcBef>
                <a:spcPts val="600"/>
              </a:spcBef>
            </a:pPr>
            <a:r>
              <a:rPr lang="en-US" sz="1600" dirty="0" smtClean="0">
                <a:latin typeface="+mn-lt"/>
              </a:rPr>
              <a:t>John Wesley Powell</a:t>
            </a:r>
          </a:p>
          <a:p>
            <a:pPr>
              <a:spcBef>
                <a:spcPts val="600"/>
              </a:spcBef>
            </a:pPr>
            <a:r>
              <a:rPr lang="en-US" sz="1600" dirty="0" smtClean="0">
                <a:latin typeface="+mn-lt"/>
              </a:rPr>
              <a:t>Eugene Shoemaker</a:t>
            </a:r>
          </a:p>
          <a:p>
            <a:pPr>
              <a:spcBef>
                <a:spcPts val="600"/>
              </a:spcBef>
            </a:pPr>
            <a:r>
              <a:rPr lang="en-US" sz="1600" dirty="0" smtClean="0">
                <a:latin typeface="+mn-lt"/>
              </a:rPr>
              <a:t>Sally Ride</a:t>
            </a:r>
          </a:p>
          <a:p>
            <a:pPr>
              <a:spcBef>
                <a:spcPts val="600"/>
              </a:spcBef>
            </a:pPr>
            <a:r>
              <a:rPr lang="en-US" sz="1600" dirty="0" smtClean="0">
                <a:latin typeface="+mn-lt"/>
              </a:rPr>
              <a:t>David Levy</a:t>
            </a:r>
          </a:p>
          <a:p>
            <a:pPr>
              <a:spcBef>
                <a:spcPts val="600"/>
              </a:spcBef>
            </a:pPr>
            <a:r>
              <a:rPr lang="en-US" sz="1600" dirty="0" smtClean="0">
                <a:latin typeface="+mn-lt"/>
              </a:rPr>
              <a:t>Margret Higgins</a:t>
            </a:r>
          </a:p>
          <a:p>
            <a:pPr>
              <a:spcBef>
                <a:spcPts val="600"/>
              </a:spcBef>
            </a:pPr>
            <a:r>
              <a:rPr lang="en-US" sz="1600" dirty="0" smtClean="0">
                <a:latin typeface="+mn-lt"/>
              </a:rPr>
              <a:t>Annie Cannon</a:t>
            </a:r>
          </a:p>
          <a:p>
            <a:pPr>
              <a:spcBef>
                <a:spcPts val="600"/>
              </a:spcBef>
            </a:pPr>
            <a:r>
              <a:rPr lang="en-US" sz="1600" dirty="0" smtClean="0">
                <a:latin typeface="+mn-lt"/>
              </a:rPr>
              <a:t>The Vikings</a:t>
            </a:r>
          </a:p>
          <a:p>
            <a:pPr>
              <a:spcBef>
                <a:spcPts val="600"/>
              </a:spcBef>
            </a:pPr>
            <a:r>
              <a:rPr lang="en-US" sz="1600" dirty="0" smtClean="0">
                <a:latin typeface="+mn-lt"/>
              </a:rPr>
              <a:t>Robert Ballard</a:t>
            </a:r>
          </a:p>
          <a:p>
            <a:pPr>
              <a:spcBef>
                <a:spcPts val="600"/>
              </a:spcBef>
            </a:pPr>
            <a:r>
              <a:rPr lang="en-US" sz="1600" dirty="0" smtClean="0">
                <a:latin typeface="+mn-lt"/>
              </a:rPr>
              <a:t>James Cook</a:t>
            </a:r>
          </a:p>
          <a:p>
            <a:pPr>
              <a:spcBef>
                <a:spcPts val="600"/>
              </a:spcBef>
            </a:pPr>
            <a:r>
              <a:rPr lang="en-US" sz="1600" dirty="0" smtClean="0">
                <a:latin typeface="+mn-lt"/>
              </a:rPr>
              <a:t>Ben Franklin</a:t>
            </a:r>
          </a:p>
          <a:p>
            <a:pPr>
              <a:spcBef>
                <a:spcPts val="600"/>
              </a:spcBef>
            </a:pPr>
            <a:r>
              <a:rPr lang="en-US" sz="1600" dirty="0" smtClean="0">
                <a:latin typeface="+mn-lt"/>
              </a:rPr>
              <a:t>John Dalton</a:t>
            </a:r>
          </a:p>
          <a:p>
            <a:pPr>
              <a:spcBef>
                <a:spcPts val="600"/>
              </a:spcBef>
            </a:pPr>
            <a:r>
              <a:rPr lang="en-US" sz="1600" dirty="0" smtClean="0">
                <a:latin typeface="+mn-lt"/>
              </a:rPr>
              <a:t>William Morris Davis</a:t>
            </a:r>
          </a:p>
          <a:p>
            <a:pPr>
              <a:spcBef>
                <a:spcPts val="600"/>
              </a:spcBef>
            </a:pPr>
            <a:r>
              <a:rPr lang="en-US" sz="1600" dirty="0" smtClean="0">
                <a:latin typeface="+mn-lt"/>
              </a:rPr>
              <a:t>Gabriel Fahrenheit</a:t>
            </a:r>
          </a:p>
          <a:p>
            <a:pPr>
              <a:spcBef>
                <a:spcPts val="600"/>
              </a:spcBef>
            </a:pPr>
            <a:r>
              <a:rPr lang="en-US" sz="1600" dirty="0" smtClean="0">
                <a:latin typeface="+mn-lt"/>
              </a:rPr>
              <a:t>Jim </a:t>
            </a:r>
            <a:r>
              <a:rPr lang="en-US" sz="1600" dirty="0" err="1" smtClean="0">
                <a:latin typeface="+mn-lt"/>
              </a:rPr>
              <a:t>Cantore</a:t>
            </a:r>
            <a:endParaRPr lang="en-US" sz="1600" dirty="0" smtClean="0">
              <a:latin typeface="+mn-lt"/>
            </a:endParaRPr>
          </a:p>
          <a:p>
            <a:endParaRPr lang="en-US" sz="1600" dirty="0" smtClean="0">
              <a:latin typeface="+mn-lt"/>
            </a:endParaRPr>
          </a:p>
          <a:p>
            <a:endParaRPr lang="en-US" sz="1600"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1752600"/>
            <a:ext cx="8229600" cy="4389437"/>
          </a:xfrm>
        </p:spPr>
        <p:txBody>
          <a:bodyPr/>
          <a:lstStyle/>
          <a:p>
            <a:pPr eaLnBrk="1" hangingPunct="1"/>
            <a:r>
              <a:rPr lang="en-US" dirty="0" smtClean="0"/>
              <a:t>If there is another Earth Scientist that you would like to read about and create a power point presentation, make sure that their body of work is appropriate for the intended field of study. </a:t>
            </a:r>
          </a:p>
          <a:p>
            <a:pPr eaLnBrk="1" hangingPunct="1">
              <a:buNone/>
            </a:pPr>
            <a:r>
              <a:rPr lang="en-US" dirty="0" smtClean="0"/>
              <a:t> </a:t>
            </a:r>
          </a:p>
          <a:p>
            <a:pPr eaLnBrk="1" hangingPunct="1"/>
            <a:r>
              <a:rPr lang="en-US" dirty="0" smtClean="0"/>
              <a:t>Make sure you can find enough information to complete the outline sheet.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eaLnBrk="1" hangingPunct="1"/>
            <a:r>
              <a:rPr lang="en-US" b="1" u="sng" smtClean="0"/>
              <a:t>OUTLINE SHEET</a:t>
            </a:r>
          </a:p>
        </p:txBody>
      </p:sp>
      <p:sp>
        <p:nvSpPr>
          <p:cNvPr id="3" name="Content Placeholder 2"/>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a:buChar char=""/>
              <a:defRPr/>
            </a:pPr>
            <a:r>
              <a:rPr lang="en-US" sz="1400" dirty="0" smtClean="0"/>
              <a:t>Name of student ______________________________ Date _____________________________</a:t>
            </a:r>
          </a:p>
          <a:p>
            <a:pPr marL="274320" indent="-274320" eaLnBrk="1" fontAlgn="auto" hangingPunct="1">
              <a:spcAft>
                <a:spcPts val="0"/>
              </a:spcAft>
              <a:buClr>
                <a:schemeClr val="accent3"/>
              </a:buClr>
              <a:buFont typeface="Wingdings 2"/>
              <a:buChar char=""/>
              <a:defRPr/>
            </a:pPr>
            <a:endParaRPr lang="en-US" sz="1400" dirty="0" smtClean="0"/>
          </a:p>
          <a:p>
            <a:pPr marL="274320" indent="-274320" eaLnBrk="1" fontAlgn="auto" hangingPunct="1">
              <a:spcAft>
                <a:spcPts val="0"/>
              </a:spcAft>
              <a:buClr>
                <a:schemeClr val="accent3"/>
              </a:buClr>
              <a:buFont typeface="Wingdings 2"/>
              <a:buChar char=""/>
              <a:defRPr/>
            </a:pPr>
            <a:r>
              <a:rPr lang="en-US" sz="1400" dirty="0" smtClean="0"/>
              <a:t>Name of </a:t>
            </a:r>
            <a:r>
              <a:rPr lang="en-US" sz="1200" dirty="0" smtClean="0"/>
              <a:t>Earth Scientist</a:t>
            </a:r>
            <a:r>
              <a:rPr lang="en-US" sz="1400" dirty="0" smtClean="0"/>
              <a:t> __________________________________________________________</a:t>
            </a:r>
          </a:p>
          <a:p>
            <a:pPr marL="274320" indent="-274320" eaLnBrk="1" fontAlgn="auto" hangingPunct="1">
              <a:spcAft>
                <a:spcPts val="0"/>
              </a:spcAft>
              <a:buClr>
                <a:schemeClr val="accent3"/>
              </a:buClr>
              <a:buFont typeface="Wingdings 2"/>
              <a:buChar char=""/>
              <a:defRPr/>
            </a:pPr>
            <a:endParaRPr lang="en-US" sz="1400" dirty="0" smtClean="0"/>
          </a:p>
          <a:p>
            <a:pPr marL="274320" indent="-274320" eaLnBrk="1" fontAlgn="auto" hangingPunct="1">
              <a:spcAft>
                <a:spcPts val="0"/>
              </a:spcAft>
              <a:buClr>
                <a:schemeClr val="accent3"/>
              </a:buClr>
              <a:buFont typeface="Wingdings 2"/>
              <a:buChar char=""/>
              <a:defRPr/>
            </a:pPr>
            <a:r>
              <a:rPr lang="en-US" sz="1400" dirty="0" smtClean="0"/>
              <a:t>Year of birth _________________________ Year of Death ___________________________</a:t>
            </a:r>
          </a:p>
          <a:p>
            <a:pPr marL="274320" indent="-274320" eaLnBrk="1" fontAlgn="auto" hangingPunct="1">
              <a:spcAft>
                <a:spcPts val="0"/>
              </a:spcAft>
              <a:buClr>
                <a:schemeClr val="accent3"/>
              </a:buClr>
              <a:buFont typeface="Wingdings 2"/>
              <a:buChar char=""/>
              <a:defRPr/>
            </a:pPr>
            <a:r>
              <a:rPr lang="en-US" sz="1400" dirty="0" smtClean="0"/>
              <a:t>Parents _____________________________________________________________________</a:t>
            </a:r>
          </a:p>
          <a:p>
            <a:pPr marL="274320" indent="-274320" eaLnBrk="1" fontAlgn="auto" hangingPunct="1">
              <a:spcAft>
                <a:spcPts val="0"/>
              </a:spcAft>
              <a:buClr>
                <a:schemeClr val="accent3"/>
              </a:buClr>
              <a:buFont typeface="Wingdings 2"/>
              <a:buChar char=""/>
              <a:defRPr/>
            </a:pPr>
            <a:r>
              <a:rPr lang="en-US" sz="1400" dirty="0" smtClean="0"/>
              <a:t>Siblings :____________________________________________________________________</a:t>
            </a:r>
          </a:p>
          <a:p>
            <a:pPr marL="274320" indent="-274320" eaLnBrk="1" fontAlgn="auto" hangingPunct="1">
              <a:spcAft>
                <a:spcPts val="0"/>
              </a:spcAft>
              <a:buClr>
                <a:schemeClr val="accent3"/>
              </a:buClr>
              <a:buFont typeface="Wingdings 2"/>
              <a:buChar char=""/>
              <a:defRPr/>
            </a:pPr>
            <a:r>
              <a:rPr lang="en-US" sz="1400" dirty="0" smtClean="0"/>
              <a:t>Where he/she was born ______________________________________________________</a:t>
            </a:r>
          </a:p>
          <a:p>
            <a:pPr marL="274320" indent="-274320" eaLnBrk="1" fontAlgn="auto" hangingPunct="1">
              <a:spcAft>
                <a:spcPts val="0"/>
              </a:spcAft>
              <a:buClr>
                <a:schemeClr val="accent3"/>
              </a:buClr>
              <a:buFont typeface="Wingdings 2"/>
              <a:buChar char=""/>
              <a:defRPr/>
            </a:pPr>
            <a:r>
              <a:rPr lang="en-US" sz="1400" dirty="0" smtClean="0"/>
              <a:t>What was he/she like as a child _______________________________________________</a:t>
            </a:r>
          </a:p>
          <a:p>
            <a:pPr marL="274320" indent="-274320" eaLnBrk="1" fontAlgn="auto" hangingPunct="1">
              <a:spcAft>
                <a:spcPts val="0"/>
              </a:spcAft>
              <a:buClr>
                <a:schemeClr val="accent3"/>
              </a:buClr>
              <a:buFont typeface="Wingdings 2"/>
              <a:buChar char=""/>
              <a:defRPr/>
            </a:pPr>
            <a:r>
              <a:rPr lang="en-US"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74320" indent="-274320" eaLnBrk="1" fontAlgn="auto" hangingPunct="1">
              <a:spcAft>
                <a:spcPts val="0"/>
              </a:spcAft>
              <a:buClr>
                <a:schemeClr val="accent3"/>
              </a:buClr>
              <a:buFont typeface="Wingdings 2"/>
              <a:buChar char=""/>
              <a:defRPr/>
            </a:pPr>
            <a:r>
              <a:rPr lang="en-US" sz="1400" dirty="0" smtClean="0"/>
              <a:t>Was he/she a loner, social ,what did he/she like to do in their spare time? _________________________</a:t>
            </a:r>
          </a:p>
          <a:p>
            <a:pPr marL="274320" indent="-274320" eaLnBrk="1" fontAlgn="auto" hangingPunct="1">
              <a:spcAft>
                <a:spcPts val="0"/>
              </a:spcAft>
              <a:buClr>
                <a:schemeClr val="accent3"/>
              </a:buClr>
              <a:buFont typeface="Wingdings 2"/>
              <a:buChar char=""/>
              <a:defRPr/>
            </a:pPr>
            <a:r>
              <a:rPr lang="en-US"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sz="1400" dirty="0" smtClean="0"/>
              <a:t>Schooling as a child? 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74320" indent="-274320" eaLnBrk="1" fontAlgn="auto" hangingPunct="1">
              <a:spcAft>
                <a:spcPts val="0"/>
              </a:spcAft>
              <a:buClr>
                <a:schemeClr val="accent3"/>
              </a:buClr>
              <a:buFont typeface="Wingdings 2"/>
              <a:buChar char=""/>
              <a:defRPr/>
            </a:pPr>
            <a:r>
              <a:rPr lang="en-US" sz="1400" dirty="0" smtClean="0"/>
              <a:t>Did he/she like to collect objects or build things ? Explain_________________________________</a:t>
            </a:r>
          </a:p>
          <a:p>
            <a:pPr marL="274320" indent="-274320" eaLnBrk="1" fontAlgn="auto" hangingPunct="1">
              <a:spcAft>
                <a:spcPts val="0"/>
              </a:spcAft>
              <a:buClr>
                <a:schemeClr val="accent3"/>
              </a:buClr>
              <a:buFont typeface="Wingdings 2"/>
              <a:buChar char=""/>
              <a:defRPr/>
            </a:pPr>
            <a:r>
              <a:rPr lang="en-US"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74320" indent="-274320" eaLnBrk="1" fontAlgn="auto" hangingPunct="1">
              <a:spcAft>
                <a:spcPts val="0"/>
              </a:spcAft>
              <a:buClr>
                <a:schemeClr val="accent3"/>
              </a:buClr>
              <a:buFont typeface="Wingdings 2"/>
              <a:buChar char=""/>
              <a:defRPr/>
            </a:pPr>
            <a:endParaRPr lang="en-US" sz="1400" dirty="0" smtClean="0"/>
          </a:p>
          <a:p>
            <a:pPr marL="274320" indent="-274320" eaLnBrk="1" fontAlgn="auto" hangingPunct="1">
              <a:spcAft>
                <a:spcPts val="0"/>
              </a:spcAft>
              <a:buClr>
                <a:schemeClr val="accent3"/>
              </a:buClr>
              <a:buFont typeface="Wingdings 2"/>
              <a:buChar char=""/>
              <a:defRPr/>
            </a:pPr>
            <a:r>
              <a:rPr lang="en-US" sz="1400" dirty="0" smtClean="0"/>
              <a:t>Was he/she a good student why or why not?_______________________________________________</a:t>
            </a:r>
          </a:p>
          <a:p>
            <a:pPr marL="274320" indent="-274320" eaLnBrk="1" fontAlgn="auto" hangingPunct="1">
              <a:spcAft>
                <a:spcPts val="0"/>
              </a:spcAft>
              <a:buClr>
                <a:schemeClr val="accent3"/>
              </a:buClr>
              <a:buFont typeface="Wingdings 2"/>
              <a:buChar char=""/>
              <a:defRPr/>
            </a:pPr>
            <a:r>
              <a:rPr lang="en-US"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74320" indent="-274320" eaLnBrk="1" fontAlgn="auto" hangingPunct="1">
              <a:spcAft>
                <a:spcPts val="0"/>
              </a:spcAft>
              <a:buClr>
                <a:schemeClr val="accent3"/>
              </a:buClr>
              <a:buFont typeface="Wingdings 2"/>
              <a:buChar char=""/>
              <a:defRPr/>
            </a:pPr>
            <a:r>
              <a:rPr lang="en-US" sz="1400" dirty="0" smtClean="0"/>
              <a:t>Did he or she go onto higher education (university)? Where? Did they do well why or why not?______</a:t>
            </a:r>
          </a:p>
          <a:p>
            <a:pPr marL="274320" indent="-274320" eaLnBrk="1" fontAlgn="auto" hangingPunct="1">
              <a:spcAft>
                <a:spcPts val="0"/>
              </a:spcAft>
              <a:buClr>
                <a:schemeClr val="accent3"/>
              </a:buClr>
              <a:buFont typeface="Wingdings 2"/>
              <a:buChar char=""/>
              <a:defRPr/>
            </a:pPr>
            <a:r>
              <a:rPr lang="en-US"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74320" indent="-274320" eaLnBrk="1" fontAlgn="auto" hangingPunct="1">
              <a:spcAft>
                <a:spcPts val="0"/>
              </a:spcAft>
              <a:buClr>
                <a:schemeClr val="accent3"/>
              </a:buClr>
              <a:buFont typeface="Wingdings 2"/>
              <a:buChar char=""/>
              <a:defRPr/>
            </a:pP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eaLnBrk="1" hangingPunct="1"/>
            <a:r>
              <a:rPr lang="en-US" sz="1400" dirty="0" smtClean="0"/>
              <a:t>Did he/she have a mentor? (Someone who they looked up to )  Who was their Mentor ?____________</a:t>
            </a:r>
          </a:p>
          <a:p>
            <a:pPr eaLnBrk="1" hangingPunct="1"/>
            <a:r>
              <a:rPr lang="en-US"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a:t>
            </a:r>
          </a:p>
          <a:p>
            <a:pPr eaLnBrk="1" hangingPunct="1"/>
            <a:r>
              <a:rPr lang="en-US" sz="1400" dirty="0" smtClean="0"/>
              <a:t>How did this Mentor help this person?____________________________________________________</a:t>
            </a:r>
          </a:p>
          <a:p>
            <a:pPr eaLnBrk="1" hangingPunct="1"/>
            <a:r>
              <a:rPr lang="en-US"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a:t>
            </a:r>
          </a:p>
          <a:p>
            <a:pPr eaLnBrk="1" hangingPunct="1"/>
            <a:r>
              <a:rPr lang="en-US" sz="1400" dirty="0" smtClean="0"/>
              <a:t>Did he or she get married?  Have children? What are their name?_____________________________</a:t>
            </a:r>
          </a:p>
          <a:p>
            <a:pPr eaLnBrk="1" hangingPunct="1"/>
            <a:r>
              <a:rPr lang="en-US" sz="14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a:t>
            </a:r>
          </a:p>
          <a:p>
            <a:pPr eaLnBrk="1" hangingPunct="1"/>
            <a:r>
              <a:rPr lang="en-US" sz="1400" dirty="0" smtClean="0"/>
              <a:t>What did he or she study in Earth Science?________________________________________________</a:t>
            </a:r>
          </a:p>
          <a:p>
            <a:pPr eaLnBrk="1" hangingPunct="1"/>
            <a:r>
              <a:rPr lang="en-US" sz="1400" dirty="0" smtClean="0"/>
              <a:t>_____________________________________________________________________________________</a:t>
            </a:r>
          </a:p>
          <a:p>
            <a:pPr eaLnBrk="1" hangingPunct="1"/>
            <a:r>
              <a:rPr lang="en-US" sz="1400" dirty="0" smtClean="0"/>
              <a:t>_____________________________________________________________________________________________________________________________________________________________________________</a:t>
            </a:r>
          </a:p>
          <a:p>
            <a:pPr eaLnBrk="1" hangingPunct="1">
              <a:buFont typeface="Wingdings 2" pitchFamily="18" charset="2"/>
              <a:buNone/>
            </a:pPr>
            <a:endParaRPr lang="en-US" sz="14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624</TotalTime>
  <Words>1747</Words>
  <Application>Microsoft Office PowerPoint</Application>
  <PresentationFormat>On-screen Show (4:3)</PresentationFormat>
  <Paragraphs>236</Paragraphs>
  <Slides>26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Flow</vt:lpstr>
      <vt:lpstr>Microsoft Office Excel 97-2003 Worksheet</vt:lpstr>
      <vt:lpstr>EARTH SCIENCE SUMMER ASSIGNMENT</vt:lpstr>
      <vt:lpstr>Slide 2</vt:lpstr>
      <vt:lpstr>Slide 3</vt:lpstr>
      <vt:lpstr>Slide 4</vt:lpstr>
      <vt:lpstr>Earth Scientists</vt:lpstr>
      <vt:lpstr>Slide 6</vt:lpstr>
      <vt:lpstr>OUTLINE SHEET</vt:lpstr>
      <vt:lpstr>Slide 8</vt:lpstr>
      <vt:lpstr>Slide 9</vt:lpstr>
      <vt:lpstr>Slide 10</vt:lpstr>
      <vt:lpstr>Slide 11</vt:lpstr>
      <vt:lpstr>   ACTIVITY  PACKET</vt:lpstr>
      <vt:lpstr> Graph Title:</vt:lpstr>
      <vt:lpstr>Bar Graphs</vt:lpstr>
      <vt:lpstr>Slide 15</vt:lpstr>
      <vt:lpstr>Is This a Good Experiment?</vt:lpstr>
      <vt:lpstr>Slide 17</vt:lpstr>
      <vt:lpstr>Slide 18</vt:lpstr>
      <vt:lpstr> </vt:lpstr>
      <vt:lpstr>ESSAY.</vt:lpstr>
      <vt:lpstr>SCIENCE VOCABULARY</vt:lpstr>
      <vt:lpstr>Slide 22</vt:lpstr>
      <vt:lpstr>METRIC CONVERSION</vt:lpstr>
      <vt:lpstr> METRIC CONVERSION</vt:lpstr>
      <vt:lpstr>Slide 25</vt:lpstr>
      <vt:lpstr>Slide 26</vt:lpstr>
    </vt:vector>
  </TitlesOfParts>
  <Company>Enfield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SCIENCE SUMMER ASSIGNMENT</dc:title>
  <dc:creator>EPS</dc:creator>
  <cp:lastModifiedBy>EPS</cp:lastModifiedBy>
  <cp:revision>63</cp:revision>
  <dcterms:created xsi:type="dcterms:W3CDTF">2009-05-25T23:17:28Z</dcterms:created>
  <dcterms:modified xsi:type="dcterms:W3CDTF">2010-06-24T15:41:57Z</dcterms:modified>
</cp:coreProperties>
</file>